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67" r:id="rId2"/>
    <p:sldId id="268" r:id="rId3"/>
    <p:sldId id="269" r:id="rId4"/>
    <p:sldId id="270" r:id="rId5"/>
    <p:sldId id="271" r:id="rId6"/>
    <p:sldId id="272" r:id="rId7"/>
    <p:sldId id="273" r:id="rId8"/>
    <p:sldId id="274" r:id="rId9"/>
    <p:sldId id="275" r:id="rId10"/>
    <p:sldId id="276" r:id="rId11"/>
    <p:sldId id="278" r:id="rId12"/>
    <p:sldId id="279" r:id="rId13"/>
    <p:sldId id="280" r:id="rId14"/>
    <p:sldId id="281" r:id="rId15"/>
    <p:sldId id="282" r:id="rId16"/>
    <p:sldId id="283" r:id="rId17"/>
    <p:sldId id="284" r:id="rId18"/>
    <p:sldId id="285"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DFC5"/>
    <a:srgbClr val="00CC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p:scale>
          <a:sx n="76" d="100"/>
          <a:sy n="76" d="100"/>
        </p:scale>
        <p:origin x="-984" y="-180"/>
      </p:cViewPr>
      <p:guideLst>
        <p:guide orient="horz" pos="2160"/>
        <p:guide pos="2880"/>
      </p:guideLst>
    </p:cSldViewPr>
  </p:slideViewPr>
  <p:outlineViewPr>
    <p:cViewPr>
      <p:scale>
        <a:sx n="33" d="100"/>
        <a:sy n="33" d="100"/>
      </p:scale>
      <p:origin x="30" y="528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140E8BF-856A-4D90-B6C8-69A22A0682B4}" type="datetimeFigureOut">
              <a:rPr lang="en-US" smtClean="0"/>
              <a:pPr/>
              <a:t>9/5/2013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562D763-E080-4B17-8E9E-7631155B15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40E8BF-856A-4D90-B6C8-69A22A0682B4}" type="datetimeFigureOut">
              <a:rPr lang="en-US" smtClean="0"/>
              <a:pPr/>
              <a:t>9/5/2013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62D763-E080-4B17-8E9E-7631155B15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40E8BF-856A-4D90-B6C8-69A22A0682B4}" type="datetimeFigureOut">
              <a:rPr lang="en-US" smtClean="0"/>
              <a:pPr/>
              <a:t>9/5/2013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62D763-E080-4B17-8E9E-7631155B15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40E8BF-856A-4D90-B6C8-69A22A0682B4}" type="datetimeFigureOut">
              <a:rPr lang="en-US" smtClean="0"/>
              <a:pPr/>
              <a:t>9/5/2013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62D763-E080-4B17-8E9E-7631155B15F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140E8BF-856A-4D90-B6C8-69A22A0682B4}" type="datetimeFigureOut">
              <a:rPr lang="en-US" smtClean="0"/>
              <a:pPr/>
              <a:t>9/5/2013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62D763-E080-4B17-8E9E-7631155B15F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40E8BF-856A-4D90-B6C8-69A22A0682B4}" type="datetimeFigureOut">
              <a:rPr lang="en-US" smtClean="0"/>
              <a:pPr/>
              <a:t>9/5/2013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62D763-E080-4B17-8E9E-7631155B15F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140E8BF-856A-4D90-B6C8-69A22A0682B4}" type="datetimeFigureOut">
              <a:rPr lang="en-US" smtClean="0"/>
              <a:pPr/>
              <a:t>9/5/2013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562D763-E080-4B17-8E9E-7631155B15F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140E8BF-856A-4D90-B6C8-69A22A0682B4}" type="datetimeFigureOut">
              <a:rPr lang="en-US" smtClean="0"/>
              <a:pPr/>
              <a:t>9/5/2013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562D763-E080-4B17-8E9E-7631155B15F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140E8BF-856A-4D90-B6C8-69A22A0682B4}" type="datetimeFigureOut">
              <a:rPr lang="en-US" smtClean="0"/>
              <a:pPr/>
              <a:t>9/5/2013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562D763-E080-4B17-8E9E-7631155B15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140E8BF-856A-4D90-B6C8-69A22A0682B4}" type="datetimeFigureOut">
              <a:rPr lang="en-US" smtClean="0"/>
              <a:pPr/>
              <a:t>9/5/2013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62D763-E080-4B17-8E9E-7631155B15F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140E8BF-856A-4D90-B6C8-69A22A0682B4}" type="datetimeFigureOut">
              <a:rPr lang="en-US" smtClean="0"/>
              <a:pPr/>
              <a:t>9/5/2013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562D763-E080-4B17-8E9E-7631155B15F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140E8BF-856A-4D90-B6C8-69A22A0682B4}" type="datetimeFigureOut">
              <a:rPr lang="en-US" smtClean="0"/>
              <a:pPr/>
              <a:t>9/5/2013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562D763-E080-4B17-8E9E-7631155B15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4994112" y="2332038"/>
            <a:ext cx="4149888" cy="4525962"/>
          </a:xfrm>
          <a:prstGeom prst="rect">
            <a:avLst/>
          </a:prstGeom>
          <a:noFill/>
          <a:ln w="9525">
            <a:noFill/>
            <a:miter lim="800000"/>
            <a:headEnd/>
            <a:tailEnd/>
          </a:ln>
        </p:spPr>
      </p:pic>
      <p:sp>
        <p:nvSpPr>
          <p:cNvPr id="6"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sp>
        <p:nvSpPr>
          <p:cNvPr id="7" name="Rectangle 3"/>
          <p:cNvSpPr txBox="1">
            <a:spLocks noChangeArrowheads="1"/>
          </p:cNvSpPr>
          <p:nvPr/>
        </p:nvSpPr>
        <p:spPr>
          <a:xfrm>
            <a:off x="373190" y="1357298"/>
            <a:ext cx="8627966" cy="2857520"/>
          </a:xfrm>
          <a:prstGeom prst="rect">
            <a:avLst/>
          </a:prstGeom>
        </p:spPr>
        <p:txBody>
          <a:bodyPr vert="horz">
            <a:noAutofit/>
          </a:bodyPr>
          <a:lstStyle/>
          <a:p>
            <a:pPr marL="365760" marR="0" lvl="0" indent="-256032"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5400" b="1" i="0" u="none" strike="noStrike" kern="1200" cap="none" spc="0" normalizeH="0" baseline="0" noProof="0" dirty="0" smtClean="0">
                <a:ln>
                  <a:noFill/>
                </a:ln>
                <a:solidFill>
                  <a:schemeClr val="bg1">
                    <a:lumMod val="50000"/>
                  </a:schemeClr>
                </a:solidFill>
                <a:effectLst>
                  <a:outerShdw blurRad="38100" dist="38100" dir="2700000" algn="tl">
                    <a:srgbClr val="000000">
                      <a:alpha val="43137"/>
                    </a:srgbClr>
                  </a:outerShdw>
                </a:effectLst>
                <a:uLnTx/>
                <a:uFillTx/>
                <a:latin typeface="Calibri" pitchFamily="34" charset="0"/>
                <a:ea typeface="+mn-ea"/>
                <a:cs typeface="+mn-cs"/>
              </a:rPr>
              <a:t>Utilities Industry Background</a:t>
            </a:r>
          </a:p>
          <a:p>
            <a:pPr marL="365760" marR="0" lvl="0" indent="-256032"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5400" b="1" i="0" u="none" strike="noStrike" kern="1200" cap="none" spc="0" normalizeH="0" baseline="0" noProof="0" dirty="0" smtClean="0">
                <a:ln>
                  <a:noFill/>
                </a:ln>
                <a:solidFill>
                  <a:schemeClr val="bg1">
                    <a:lumMod val="50000"/>
                  </a:schemeClr>
                </a:solidFill>
                <a:effectLst>
                  <a:outerShdw blurRad="38100" dist="38100" dir="2700000" algn="tl">
                    <a:srgbClr val="000000">
                      <a:alpha val="43137"/>
                    </a:srgbClr>
                  </a:outerShdw>
                </a:effectLst>
                <a:uLnTx/>
                <a:uFillTx/>
                <a:latin typeface="Calibri" pitchFamily="34" charset="0"/>
                <a:ea typeface="+mn-ea"/>
                <a:cs typeface="+mn-cs"/>
              </a:rPr>
              <a:t>MPAN &amp; MPR </a:t>
            </a:r>
          </a:p>
          <a:p>
            <a:pPr marL="365760" marR="0" lvl="0" indent="-256032"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5400" b="1" i="0" u="none" strike="noStrike" kern="1200" cap="none" spc="0" normalizeH="0" baseline="0" noProof="0" dirty="0" smtClean="0">
                <a:ln>
                  <a:noFill/>
                </a:ln>
                <a:solidFill>
                  <a:schemeClr val="bg1">
                    <a:lumMod val="50000"/>
                  </a:schemeClr>
                </a:solidFill>
                <a:effectLst>
                  <a:outerShdw blurRad="38100" dist="38100" dir="2700000" algn="tl">
                    <a:srgbClr val="000000">
                      <a:alpha val="43137"/>
                    </a:srgbClr>
                  </a:outerShdw>
                </a:effectLst>
                <a:uLnTx/>
                <a:uFillTx/>
                <a:latin typeface="Calibri" pitchFamily="34" charset="0"/>
                <a:ea typeface="+mn-ea"/>
                <a:cs typeface="+mn-cs"/>
              </a:rPr>
              <a:t>explained</a:t>
            </a:r>
          </a:p>
        </p:txBody>
      </p:sp>
      <p:pic>
        <p:nvPicPr>
          <p:cNvPr id="8" name="Picture 3"/>
          <p:cNvPicPr>
            <a:picLocks noChangeAspect="1" noChangeArrowheads="1"/>
          </p:cNvPicPr>
          <p:nvPr/>
        </p:nvPicPr>
        <p:blipFill>
          <a:blip r:embed="rId3" cstate="print"/>
          <a:srcRect/>
          <a:stretch>
            <a:fillRect/>
          </a:stretch>
        </p:blipFill>
        <p:spPr bwMode="auto">
          <a:xfrm>
            <a:off x="323829" y="214290"/>
            <a:ext cx="1247775" cy="7524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Rectangle 5"/>
          <p:cNvSpPr txBox="1">
            <a:spLocks noChangeArrowheads="1"/>
          </p:cNvSpPr>
          <p:nvPr/>
        </p:nvSpPr>
        <p:spPr>
          <a:xfrm>
            <a:off x="1214414" y="1071546"/>
            <a:ext cx="6978796" cy="758952"/>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Distribution Identifier Codes</a:t>
            </a:r>
          </a:p>
        </p:txBody>
      </p:sp>
      <p:sp>
        <p:nvSpPr>
          <p:cNvPr id="6" name="Content Placeholder 3"/>
          <p:cNvSpPr txBox="1">
            <a:spLocks/>
          </p:cNvSpPr>
          <p:nvPr/>
        </p:nvSpPr>
        <p:spPr>
          <a:xfrm>
            <a:off x="857224" y="1857364"/>
            <a:ext cx="3929090" cy="3929090"/>
          </a:xfrm>
          <a:prstGeom prst="rect">
            <a:avLst/>
          </a:prstGeom>
        </p:spPr>
        <p:txBody>
          <a:bodyPr>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10	Eastern Electricity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lang="en-GB" sz="2000" dirty="0" smtClean="0">
                <a:solidFill>
                  <a:schemeClr val="bg1">
                    <a:lumMod val="50000"/>
                  </a:schemeClr>
                </a:solidFill>
                <a:latin typeface="Calibri" pitchFamily="34" charset="0"/>
              </a:rPr>
              <a:t>11	East Midlands Electricity</a:t>
            </a:r>
          </a:p>
          <a:p>
            <a:pPr marL="365760" lvl="0" indent="-256032">
              <a:spcBef>
                <a:spcPts val="400"/>
              </a:spcBef>
              <a:buClr>
                <a:schemeClr val="accent1"/>
              </a:buClr>
              <a:buSzPct val="68000"/>
              <a:buFont typeface="Wingdings" pitchFamily="2" charset="2"/>
              <a:buChar char="q"/>
            </a:pPr>
            <a:r>
              <a:rPr lang="en-GB" sz="2000" dirty="0" smtClean="0">
                <a:solidFill>
                  <a:schemeClr val="bg1">
                    <a:lumMod val="50000"/>
                  </a:schemeClr>
                </a:solidFill>
                <a:latin typeface="Calibri" pitchFamily="34" charset="0"/>
              </a:rPr>
              <a:t>12	 London Electricity</a:t>
            </a:r>
          </a:p>
          <a:p>
            <a:pPr marL="365760" lvl="0" indent="-256032">
              <a:spcBef>
                <a:spcPts val="400"/>
              </a:spcBef>
              <a:buClr>
                <a:schemeClr val="accent1"/>
              </a:buClr>
              <a:buSzPct val="68000"/>
              <a:buFont typeface="Wingdings" pitchFamily="2" charset="2"/>
              <a:buChar char="q"/>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13</a:t>
            </a:r>
            <a:r>
              <a:rPr lang="en-GB" sz="2000" dirty="0" smtClean="0">
                <a:solidFill>
                  <a:schemeClr val="bg1">
                    <a:lumMod val="50000"/>
                  </a:schemeClr>
                </a:solidFill>
                <a:latin typeface="Calibri" pitchFamily="34" charset="0"/>
              </a:rPr>
              <a:t>	 </a:t>
            </a:r>
            <a:r>
              <a:rPr lang="en-GB" sz="2000" dirty="0" err="1" smtClean="0">
                <a:solidFill>
                  <a:schemeClr val="bg1">
                    <a:lumMod val="50000"/>
                  </a:schemeClr>
                </a:solidFill>
                <a:latin typeface="Calibri" pitchFamily="34" charset="0"/>
              </a:rPr>
              <a:t>Manweb</a:t>
            </a:r>
            <a:r>
              <a:rPr lang="en-GB" sz="2000" dirty="0" smtClean="0">
                <a:solidFill>
                  <a:schemeClr val="bg1">
                    <a:lumMod val="50000"/>
                  </a:schemeClr>
                </a:solidFill>
                <a:latin typeface="Calibri" pitchFamily="34" charset="0"/>
              </a:rPr>
              <a:t> Electricity</a:t>
            </a:r>
          </a:p>
          <a:p>
            <a:pPr marL="365760" lvl="0" indent="-256032">
              <a:spcBef>
                <a:spcPts val="400"/>
              </a:spcBef>
              <a:buClr>
                <a:schemeClr val="accent1"/>
              </a:buClr>
              <a:buSzPct val="68000"/>
              <a:buFont typeface="Wingdings" pitchFamily="2" charset="2"/>
              <a:buChar char="q"/>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14</a:t>
            </a:r>
            <a:r>
              <a:rPr lang="en-GB" sz="2000" dirty="0" smtClean="0">
                <a:solidFill>
                  <a:schemeClr val="bg1">
                    <a:lumMod val="50000"/>
                  </a:schemeClr>
                </a:solidFill>
                <a:latin typeface="Calibri" pitchFamily="34" charset="0"/>
              </a:rPr>
              <a:t>	 Midlands Electricity</a:t>
            </a:r>
          </a:p>
          <a:p>
            <a:pPr marL="365760" lvl="0" indent="-256032">
              <a:spcBef>
                <a:spcPts val="400"/>
              </a:spcBef>
              <a:buClr>
                <a:schemeClr val="accent1"/>
              </a:buClr>
              <a:buSzPct val="68000"/>
              <a:buFont typeface="Wingdings" pitchFamily="2" charset="2"/>
              <a:buChar char="q"/>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15</a:t>
            </a:r>
            <a:r>
              <a:rPr lang="en-GB" sz="2000" dirty="0" smtClean="0">
                <a:solidFill>
                  <a:schemeClr val="bg1">
                    <a:lumMod val="50000"/>
                  </a:schemeClr>
                </a:solidFill>
                <a:latin typeface="Calibri" pitchFamily="34" charset="0"/>
              </a:rPr>
              <a:t>	 Northern Electricity</a:t>
            </a:r>
          </a:p>
          <a:p>
            <a:pPr marL="365760" lvl="0" indent="-256032">
              <a:spcBef>
                <a:spcPts val="400"/>
              </a:spcBef>
              <a:buClr>
                <a:schemeClr val="accent1"/>
              </a:buClr>
              <a:buSzPct val="68000"/>
              <a:buFont typeface="Wingdings" pitchFamily="2" charset="2"/>
              <a:buChar char="q"/>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16</a:t>
            </a:r>
            <a:r>
              <a:rPr lang="en-GB" sz="2000" dirty="0" smtClean="0">
                <a:solidFill>
                  <a:schemeClr val="bg1">
                    <a:lumMod val="50000"/>
                  </a:schemeClr>
                </a:solidFill>
                <a:latin typeface="Calibri" pitchFamily="34" charset="0"/>
              </a:rPr>
              <a:t>	 </a:t>
            </a:r>
            <a:r>
              <a:rPr lang="en-GB" sz="2000" dirty="0" err="1" smtClean="0">
                <a:solidFill>
                  <a:schemeClr val="bg1">
                    <a:lumMod val="50000"/>
                  </a:schemeClr>
                </a:solidFill>
                <a:latin typeface="Calibri" pitchFamily="34" charset="0"/>
              </a:rPr>
              <a:t>Norweb</a:t>
            </a:r>
            <a:r>
              <a:rPr lang="en-GB" sz="2000" dirty="0" smtClean="0">
                <a:solidFill>
                  <a:schemeClr val="bg1">
                    <a:lumMod val="50000"/>
                  </a:schemeClr>
                </a:solidFill>
                <a:latin typeface="Calibri" pitchFamily="34" charset="0"/>
              </a:rPr>
              <a:t> Electricity</a:t>
            </a:r>
          </a:p>
          <a:p>
            <a:pPr marL="365760" lvl="0" indent="-256032">
              <a:spcBef>
                <a:spcPts val="400"/>
              </a:spcBef>
              <a:buClr>
                <a:schemeClr val="accent1"/>
              </a:buClr>
              <a:buSzPct val="68000"/>
              <a:buFont typeface="Wingdings" pitchFamily="2" charset="2"/>
              <a:buChar char="q"/>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17</a:t>
            </a:r>
            <a:r>
              <a:rPr lang="en-GB" sz="2000" dirty="0" smtClean="0">
                <a:solidFill>
                  <a:schemeClr val="bg1">
                    <a:lumMod val="50000"/>
                  </a:schemeClr>
                </a:solidFill>
                <a:latin typeface="Calibri" pitchFamily="34" charset="0"/>
              </a:rPr>
              <a:t>	 Scottish Hydro Electricity</a:t>
            </a:r>
          </a:p>
          <a:p>
            <a:pPr marL="365760" lvl="0" indent="-256032">
              <a:spcBef>
                <a:spcPts val="400"/>
              </a:spcBef>
              <a:buClr>
                <a:schemeClr val="accent1"/>
              </a:buClr>
              <a:buSzPct val="68000"/>
              <a:buFont typeface="Wingdings" pitchFamily="2" charset="2"/>
              <a:buChar char="q"/>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18</a:t>
            </a:r>
            <a:r>
              <a:rPr lang="en-GB" sz="2000" dirty="0" smtClean="0">
                <a:solidFill>
                  <a:schemeClr val="bg1">
                    <a:lumMod val="50000"/>
                  </a:schemeClr>
                </a:solidFill>
                <a:latin typeface="Calibri" pitchFamily="34" charset="0"/>
              </a:rPr>
              <a:t>	Scottish Power Electricity</a:t>
            </a:r>
          </a:p>
          <a:p>
            <a:pPr marL="365760" lvl="0" indent="-256032">
              <a:spcBef>
                <a:spcPts val="400"/>
              </a:spcBef>
              <a:buClr>
                <a:schemeClr val="accent1"/>
              </a:buClr>
              <a:buSzPct val="68000"/>
              <a:buFont typeface="Wingdings" pitchFamily="2" charset="2"/>
              <a:buChar char="q"/>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19</a:t>
            </a:r>
            <a:r>
              <a:rPr lang="en-GB" sz="2000" dirty="0" smtClean="0">
                <a:solidFill>
                  <a:schemeClr val="bg1">
                    <a:lumMod val="50000"/>
                  </a:schemeClr>
                </a:solidFill>
                <a:latin typeface="Calibri" pitchFamily="34" charset="0"/>
              </a:rPr>
              <a:t>	 </a:t>
            </a:r>
            <a:r>
              <a:rPr lang="en-GB" sz="2000" dirty="0" err="1" smtClean="0">
                <a:solidFill>
                  <a:schemeClr val="bg1">
                    <a:lumMod val="50000"/>
                  </a:schemeClr>
                </a:solidFill>
                <a:latin typeface="Calibri" pitchFamily="34" charset="0"/>
              </a:rPr>
              <a:t>Seeboard</a:t>
            </a:r>
            <a:r>
              <a:rPr lang="en-GB" sz="2000" dirty="0" smtClean="0">
                <a:solidFill>
                  <a:schemeClr val="bg1">
                    <a:lumMod val="50000"/>
                  </a:schemeClr>
                </a:solidFill>
                <a:latin typeface="Calibri" pitchFamily="34" charset="0"/>
              </a:rPr>
              <a:t> Electricity</a:t>
            </a:r>
            <a:endParaRPr kumimoji="0" lang="en-GB" sz="20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sp>
        <p:nvSpPr>
          <p:cNvPr id="7" name="Content Placeholder 3"/>
          <p:cNvSpPr txBox="1">
            <a:spLocks/>
          </p:cNvSpPr>
          <p:nvPr/>
        </p:nvSpPr>
        <p:spPr>
          <a:xfrm>
            <a:off x="4714876" y="1857364"/>
            <a:ext cx="3929090" cy="3929090"/>
          </a:xfrm>
          <a:prstGeom prst="rect">
            <a:avLst/>
          </a:prstGeom>
        </p:spPr>
        <p:txBody>
          <a:bodyPr>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lang="en-GB" sz="2000" dirty="0" smtClean="0">
                <a:solidFill>
                  <a:schemeClr val="bg1">
                    <a:lumMod val="50000"/>
                  </a:schemeClr>
                </a:solidFill>
                <a:latin typeface="Calibri" pitchFamily="34" charset="0"/>
              </a:rPr>
              <a:t>2</a:t>
            </a: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0	Southern Electricity </a:t>
            </a:r>
          </a:p>
          <a:p>
            <a:pPr marL="365760" lvl="0" indent="-256032">
              <a:spcBef>
                <a:spcPts val="400"/>
              </a:spcBef>
              <a:buClr>
                <a:schemeClr val="accent1"/>
              </a:buClr>
              <a:buSzPct val="68000"/>
              <a:buFont typeface="Wingdings" pitchFamily="2" charset="2"/>
              <a:buChar char="q"/>
            </a:pPr>
            <a:r>
              <a:rPr lang="en-GB" sz="2000" dirty="0" smtClean="0">
                <a:solidFill>
                  <a:schemeClr val="bg1">
                    <a:lumMod val="50000"/>
                  </a:schemeClr>
                </a:solidFill>
                <a:latin typeface="Calibri" pitchFamily="34" charset="0"/>
              </a:rPr>
              <a:t>21	 </a:t>
            </a:r>
            <a:r>
              <a:rPr lang="en-GB" sz="2000" dirty="0" err="1" smtClean="0">
                <a:solidFill>
                  <a:schemeClr val="bg1">
                    <a:lumMod val="50000"/>
                  </a:schemeClr>
                </a:solidFill>
                <a:latin typeface="Calibri" pitchFamily="34" charset="0"/>
              </a:rPr>
              <a:t>Swalec</a:t>
            </a:r>
            <a:r>
              <a:rPr lang="en-GB" sz="2000" dirty="0" smtClean="0">
                <a:solidFill>
                  <a:schemeClr val="bg1">
                    <a:lumMod val="50000"/>
                  </a:schemeClr>
                </a:solidFill>
                <a:latin typeface="Calibri" pitchFamily="34" charset="0"/>
              </a:rPr>
              <a:t> Electricity</a:t>
            </a:r>
          </a:p>
          <a:p>
            <a:pPr marL="365760" lvl="0" indent="-256032">
              <a:spcBef>
                <a:spcPts val="400"/>
              </a:spcBef>
              <a:buClr>
                <a:schemeClr val="accent1"/>
              </a:buClr>
              <a:buSzPct val="68000"/>
              <a:buFont typeface="Wingdings" pitchFamily="2" charset="2"/>
              <a:buChar char="q"/>
            </a:pPr>
            <a:r>
              <a:rPr lang="en-GB" sz="2000" dirty="0" smtClean="0">
                <a:solidFill>
                  <a:schemeClr val="bg1">
                    <a:lumMod val="50000"/>
                  </a:schemeClr>
                </a:solidFill>
                <a:latin typeface="Calibri" pitchFamily="34" charset="0"/>
              </a:rPr>
              <a:t>22	 SWEB Electricity</a:t>
            </a:r>
          </a:p>
          <a:p>
            <a:pPr marL="365760" lvl="0" indent="-256032">
              <a:spcBef>
                <a:spcPts val="400"/>
              </a:spcBef>
              <a:buClr>
                <a:schemeClr val="accent1"/>
              </a:buClr>
              <a:buSzPct val="68000"/>
              <a:buFont typeface="Wingdings" pitchFamily="2" charset="2"/>
              <a:buChar char="q"/>
            </a:pPr>
            <a:r>
              <a:rPr lang="en-GB" sz="2000" dirty="0" smtClean="0">
                <a:solidFill>
                  <a:schemeClr val="bg1">
                    <a:lumMod val="50000"/>
                  </a:schemeClr>
                </a:solidFill>
                <a:latin typeface="Calibri" pitchFamily="34" charset="0"/>
              </a:rPr>
              <a:t>2</a:t>
            </a: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3</a:t>
            </a:r>
            <a:r>
              <a:rPr lang="en-GB" sz="2000" dirty="0" smtClean="0">
                <a:solidFill>
                  <a:schemeClr val="bg1">
                    <a:lumMod val="50000"/>
                  </a:schemeClr>
                </a:solidFill>
                <a:latin typeface="Calibri" pitchFamily="34" charset="0"/>
              </a:rPr>
              <a:t>	 Yorkshire Electricity</a:t>
            </a:r>
            <a:endParaRPr kumimoji="0" lang="en-GB" sz="20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Rectangle 2"/>
          <p:cNvSpPr txBox="1">
            <a:spLocks noChangeArrowheads="1"/>
          </p:cNvSpPr>
          <p:nvPr/>
        </p:nvSpPr>
        <p:spPr>
          <a:xfrm>
            <a:off x="1785918" y="928670"/>
            <a:ext cx="5556132" cy="62863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Meter Point Reference</a:t>
            </a:r>
          </a:p>
        </p:txBody>
      </p:sp>
      <p:sp>
        <p:nvSpPr>
          <p:cNvPr id="5" name="Content Placeholder 5"/>
          <p:cNvSpPr txBox="1">
            <a:spLocks/>
          </p:cNvSpPr>
          <p:nvPr/>
        </p:nvSpPr>
        <p:spPr>
          <a:xfrm>
            <a:off x="642910" y="1500174"/>
            <a:ext cx="8286808" cy="4973786"/>
          </a:xfrm>
          <a:prstGeom prst="rect">
            <a:avLst/>
          </a:prstGeom>
        </p:spPr>
        <p:txBody>
          <a:bodyPr>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If a customer has a gas supply at their business it is identified by a supply number called a Meter Point Reference</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 It is important when selling gas products to understand consumption boundaries so you will know best where to place your business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You can quote the customer using the pricing matrix for the following companies and usages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British Gas – up to 732,000 kWh per year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EON – up to 73,268 kWh per year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Total Gas and Power – up to 732,678 kWh per year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err="1" smtClean="0">
                <a:ln>
                  <a:noFill/>
                </a:ln>
                <a:solidFill>
                  <a:schemeClr val="bg1">
                    <a:lumMod val="50000"/>
                  </a:schemeClr>
                </a:solidFill>
                <a:effectLst/>
                <a:uLnTx/>
                <a:uFillTx/>
                <a:latin typeface="Calibri" pitchFamily="34" charset="0"/>
                <a:ea typeface="+mn-ea"/>
                <a:cs typeface="Lucida Sans Unicode" pitchFamily="34" charset="0"/>
              </a:rPr>
              <a:t>NPower</a:t>
            </a: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 – Priced via the portal</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Above that usage will have to be referred to corporate. Companies that  we deal with for large consumptions are; Corona, Shell, GDF and </a:t>
            </a:r>
            <a:r>
              <a:rPr kumimoji="0" lang="en-GB" sz="2000" b="0" i="0" u="none" strike="noStrike" kern="1200" cap="none" spc="0" normalizeH="0" baseline="0" noProof="0" dirty="0" err="1" smtClean="0">
                <a:ln>
                  <a:noFill/>
                </a:ln>
                <a:solidFill>
                  <a:schemeClr val="bg1">
                    <a:lumMod val="50000"/>
                  </a:schemeClr>
                </a:solidFill>
                <a:effectLst/>
                <a:uLnTx/>
                <a:uFillTx/>
                <a:latin typeface="Calibri" pitchFamily="34" charset="0"/>
                <a:ea typeface="+mn-ea"/>
                <a:cs typeface="Lucida Sans Unicode" pitchFamily="34" charset="0"/>
              </a:rPr>
              <a:t>GazProm</a:t>
            </a:r>
            <a:endPar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Can use the major suppliers also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Title 1"/>
          <p:cNvSpPr txBox="1">
            <a:spLocks/>
          </p:cNvSpPr>
          <p:nvPr/>
        </p:nvSpPr>
        <p:spPr>
          <a:xfrm>
            <a:off x="1500166" y="857232"/>
            <a:ext cx="6413388" cy="642942"/>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Independent Gas Transporters</a:t>
            </a:r>
            <a:endParaRPr kumimoji="0" lang="en-GB" sz="3600" b="1" i="0" u="none" strike="noStrike" kern="1200" cap="none" spc="0" normalizeH="0" baseline="0" noProof="0" dirty="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endParaRPr>
          </a:p>
        </p:txBody>
      </p:sp>
      <p:sp>
        <p:nvSpPr>
          <p:cNvPr id="5" name="Content Placeholder 3"/>
          <p:cNvSpPr txBox="1">
            <a:spLocks/>
          </p:cNvSpPr>
          <p:nvPr/>
        </p:nvSpPr>
        <p:spPr>
          <a:xfrm>
            <a:off x="714348" y="1455610"/>
            <a:ext cx="8072494" cy="4830910"/>
          </a:xfrm>
          <a:prstGeom prst="rect">
            <a:avLst/>
          </a:prstGeom>
        </p:spPr>
        <p:txBody>
          <a:bodyPr>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Transco (National Grid) maintain around 90% of the gas pipes and meters within the UK</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There are now around 11 companies who now offer competition to Transco for the distribution of mains gas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IGT’s can be identified with MPR’s that start with numbers 74,75,76,77 and 78</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Some companies will not take on IGT maintained customers as it is a more manual process of transferring are therefore there is less profit associated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endPar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EON and British Gas will </a:t>
            </a:r>
            <a:r>
              <a:rPr kumimoji="0" lang="en-GB" sz="2000" b="1"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not</a:t>
            </a: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 take on IGT maintained sites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Total Gas and Power will </a:t>
            </a:r>
            <a:r>
              <a:rPr kumimoji="0" lang="en-GB" sz="2000" b="1"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not</a:t>
            </a: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 take singular IGT maintained sites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Total Gas and Power will take IGT maintained sites as part of a group of meters. Some IGT / Some Not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GB" sz="20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Title 1"/>
          <p:cNvSpPr txBox="1">
            <a:spLocks/>
          </p:cNvSpPr>
          <p:nvPr/>
        </p:nvSpPr>
        <p:spPr>
          <a:xfrm>
            <a:off x="1516198" y="1000108"/>
            <a:ext cx="6056198" cy="758952"/>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Maximum Demand Metering</a:t>
            </a:r>
            <a:endParaRPr kumimoji="0" lang="en-GB" sz="3600" b="1" i="0" u="none" strike="noStrike" kern="1200" cap="none" spc="0" normalizeH="0" baseline="0" noProof="0" dirty="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endParaRPr>
          </a:p>
        </p:txBody>
      </p:sp>
      <p:sp>
        <p:nvSpPr>
          <p:cNvPr id="5" name="Content Placeholder 3"/>
          <p:cNvSpPr txBox="1">
            <a:spLocks/>
          </p:cNvSpPr>
          <p:nvPr/>
        </p:nvSpPr>
        <p:spPr>
          <a:xfrm>
            <a:off x="785786" y="1928802"/>
            <a:ext cx="7572428" cy="3071834"/>
          </a:xfrm>
          <a:prstGeom prst="rect">
            <a:avLst/>
          </a:prstGeom>
        </p:spPr>
        <p:txBody>
          <a:bodyPr>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Profile Type between 05-08</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They require large amounts of energy at any time, although not always used</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The largest amount of power needed is called the ASC – Authorised Supply Capacity. Different suppliers call this different names. The customer can be charged for this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This is measured in </a:t>
            </a:r>
            <a:r>
              <a:rPr kumimoji="0" lang="en-GB" sz="2000" b="0" i="0" u="none" strike="noStrike" kern="1200" cap="none" spc="0" normalizeH="0" baseline="0" noProof="0" dirty="0" err="1" smtClean="0">
                <a:ln>
                  <a:noFill/>
                </a:ln>
                <a:solidFill>
                  <a:schemeClr val="bg1">
                    <a:lumMod val="50000"/>
                  </a:schemeClr>
                </a:solidFill>
                <a:effectLst/>
                <a:uLnTx/>
                <a:uFillTx/>
                <a:latin typeface="Calibri" pitchFamily="34" charset="0"/>
                <a:ea typeface="+mn-ea"/>
                <a:cs typeface="+mn-cs"/>
              </a:rPr>
              <a:t>KVa</a:t>
            </a: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 – Kilo Volt Amperes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Customer can also be charged a Maximum Demand charge</a:t>
            </a:r>
            <a:endParaRPr kumimoji="0" lang="en-GB" sz="20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Title 1"/>
          <p:cNvSpPr txBox="1">
            <a:spLocks/>
          </p:cNvSpPr>
          <p:nvPr/>
        </p:nvSpPr>
        <p:spPr>
          <a:xfrm>
            <a:off x="1571604" y="1142984"/>
            <a:ext cx="5984760" cy="758952"/>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Maximum Demand Metering</a:t>
            </a:r>
            <a:endParaRPr kumimoji="0" lang="en-GB" sz="3600" b="1" i="0" u="none" strike="noStrike" kern="1200" cap="none" spc="0" normalizeH="0" baseline="0" noProof="0" dirty="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endParaRPr>
          </a:p>
        </p:txBody>
      </p:sp>
      <p:sp>
        <p:nvSpPr>
          <p:cNvPr id="5" name="Content Placeholder 3"/>
          <p:cNvSpPr txBox="1">
            <a:spLocks/>
          </p:cNvSpPr>
          <p:nvPr/>
        </p:nvSpPr>
        <p:spPr>
          <a:xfrm>
            <a:off x="785786" y="1928802"/>
            <a:ext cx="7786742" cy="3473588"/>
          </a:xfrm>
          <a:prstGeom prst="rect">
            <a:avLst/>
          </a:prstGeom>
        </p:spPr>
        <p:txBody>
          <a:bodyPr>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The customer could potentially be charged all / some of the following depending on their current supplier.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Units used in the billing period – kWh</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Standing Charge</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ASC Charge</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Maximum Demand Charge</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 Look out for these charges when you get a Maximum Demand bill, could be savings opportunities with companies that do not charge the above!</a:t>
            </a:r>
            <a:endParaRPr kumimoji="0" lang="en-GB" sz="20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Title 1"/>
          <p:cNvSpPr txBox="1">
            <a:spLocks/>
          </p:cNvSpPr>
          <p:nvPr/>
        </p:nvSpPr>
        <p:spPr>
          <a:xfrm>
            <a:off x="1000100" y="1000108"/>
            <a:ext cx="7286676" cy="1143008"/>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Maximum Demand Metering – Seasonal Time of Day Meters (STOD)</a:t>
            </a:r>
            <a:endParaRPr kumimoji="0" lang="en-GB" sz="3600" b="1" i="0" u="none" strike="noStrike" kern="1200" cap="none" spc="0" normalizeH="0" baseline="0" noProof="0" dirty="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endParaRPr>
          </a:p>
        </p:txBody>
      </p:sp>
      <p:sp>
        <p:nvSpPr>
          <p:cNvPr id="5" name="Content Placeholder 3"/>
          <p:cNvSpPr txBox="1">
            <a:spLocks/>
          </p:cNvSpPr>
          <p:nvPr/>
        </p:nvSpPr>
        <p:spPr>
          <a:xfrm>
            <a:off x="785786" y="2384304"/>
            <a:ext cx="7643866" cy="2473456"/>
          </a:xfrm>
          <a:prstGeom prst="rect">
            <a:avLst/>
          </a:prstGeom>
        </p:spPr>
        <p:txBody>
          <a:bodyPr>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Some companies charge the customer a different rate in the summer to what they charge in the winter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 The theory behind this is that the underlying cost of electricity is higher in winter periods than it is in the summer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Again, watch out for STOD meters when you receive bills through from your customers</a:t>
            </a:r>
            <a:endParaRPr kumimoji="0" lang="en-GB" sz="20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Rectangle 2"/>
          <p:cNvSpPr txBox="1">
            <a:spLocks noChangeArrowheads="1"/>
          </p:cNvSpPr>
          <p:nvPr/>
        </p:nvSpPr>
        <p:spPr>
          <a:xfrm>
            <a:off x="1142976" y="1000108"/>
            <a:ext cx="7121672" cy="771484"/>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Multiple MPANs – Related Meters</a:t>
            </a:r>
          </a:p>
        </p:txBody>
      </p:sp>
      <p:sp>
        <p:nvSpPr>
          <p:cNvPr id="5" name="Rectangle 3"/>
          <p:cNvSpPr txBox="1">
            <a:spLocks noChangeArrowheads="1"/>
          </p:cNvSpPr>
          <p:nvPr/>
        </p:nvSpPr>
        <p:spPr>
          <a:xfrm>
            <a:off x="714348" y="1785926"/>
            <a:ext cx="8143932" cy="3786214"/>
          </a:xfrm>
          <a:prstGeom prst="rect">
            <a:avLst/>
          </a:prstGeom>
        </p:spPr>
        <p:txBody>
          <a:bodyPr>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This is a meter / MPAN that has to have another meter with it. Therefore it has two MPANS and two meters on the same site</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One  meter can not operate without the other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One of the meters will be a base rate meter, one will be an economy meter with the day units switched off. Therefore creating a new tariff on an old meter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Due to two meters carrying out the same functionality as one meter, there will only be one standing charge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If the meter is related, you must have both MPANS. If you do not get both meters, the existing supplier will object to the transfers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Related meters normally have a MTC of 500 or 811</a:t>
            </a:r>
          </a:p>
          <a:p>
            <a:pPr marL="365760" marR="0" lvl="0" indent="-256032" algn="l" defTabSz="914400" rtl="0" eaLnBrk="1" fontAlgn="auto" latinLnBrk="0" hangingPunct="1">
              <a:lnSpc>
                <a:spcPct val="90000"/>
              </a:lnSpc>
              <a:spcBef>
                <a:spcPts val="400"/>
              </a:spcBef>
              <a:spcAft>
                <a:spcPts val="0"/>
              </a:spcAft>
              <a:buClr>
                <a:schemeClr val="accent1"/>
              </a:buClr>
              <a:buSzPct val="68000"/>
              <a:buFont typeface="Wingdings 3"/>
              <a:buNone/>
              <a:tabLst/>
              <a:defRPr/>
            </a:pPr>
            <a:endParaRPr kumimoji="0" lang="en-GB" sz="2000" b="0" i="0" u="none" strike="noStrike" kern="1200" cap="none" spc="0" normalizeH="0" baseline="0" noProof="0" dirty="0" smtClean="0">
              <a:ln>
                <a:noFill/>
              </a:ln>
              <a:solidFill>
                <a:schemeClr val="tx1"/>
              </a:solidFill>
              <a:effectLst/>
              <a:uLnTx/>
              <a:uFillTx/>
              <a:latin typeface="Calibri" pitchFamily="34" charset="0"/>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Rectangle 2"/>
          <p:cNvSpPr txBox="1">
            <a:spLocks noChangeArrowheads="1"/>
          </p:cNvSpPr>
          <p:nvPr/>
        </p:nvSpPr>
        <p:spPr>
          <a:xfrm>
            <a:off x="214282" y="1142984"/>
            <a:ext cx="8621870" cy="64294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Multiple MPANs – Restricted Hours Tariff</a:t>
            </a:r>
          </a:p>
        </p:txBody>
      </p:sp>
      <p:sp>
        <p:nvSpPr>
          <p:cNvPr id="5" name="Rectangle 3"/>
          <p:cNvSpPr txBox="1">
            <a:spLocks noChangeArrowheads="1"/>
          </p:cNvSpPr>
          <p:nvPr/>
        </p:nvSpPr>
        <p:spPr>
          <a:xfrm>
            <a:off x="642910" y="1857364"/>
            <a:ext cx="7715304" cy="3929090"/>
          </a:xfrm>
          <a:prstGeom prst="rect">
            <a:avLst/>
          </a:prstGeom>
        </p:spPr>
        <p:txBody>
          <a:bodyPr>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This is  a specific type of related meter and is typically used in conjunction with a base rate product to give a burst of lower priced energy at some point every day or night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Meters that have an RHT element have an extra meter to measure this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RHT meters will never be on their own, they will always be related to another meter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Due to the meters being related, both meters must be applied for at the same time. If only one MPAN is applied for, the existing supplier will object to the transfer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The  bill for this customer will generally have </a:t>
            </a:r>
            <a:r>
              <a:rPr kumimoji="0" lang="en-GB" sz="2000" b="1"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two </a:t>
            </a: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standing charges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Rectangle 2"/>
          <p:cNvSpPr txBox="1">
            <a:spLocks noChangeArrowheads="1"/>
          </p:cNvSpPr>
          <p:nvPr/>
        </p:nvSpPr>
        <p:spPr>
          <a:xfrm>
            <a:off x="214282" y="857232"/>
            <a:ext cx="8929750" cy="107157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Multiple MPANs – Aggregated Meters /    Three Phase Meters</a:t>
            </a:r>
          </a:p>
        </p:txBody>
      </p:sp>
      <p:sp>
        <p:nvSpPr>
          <p:cNvPr id="5" name="Rectangle 3"/>
          <p:cNvSpPr txBox="1">
            <a:spLocks noChangeArrowheads="1"/>
          </p:cNvSpPr>
          <p:nvPr/>
        </p:nvSpPr>
        <p:spPr>
          <a:xfrm>
            <a:off x="642910" y="1928802"/>
            <a:ext cx="8215370" cy="4286280"/>
          </a:xfrm>
          <a:prstGeom prst="rect">
            <a:avLst/>
          </a:prstGeom>
        </p:spPr>
        <p:txBody>
          <a:bodyPr>
            <a:noAutofit/>
          </a:bodyPr>
          <a:lstStyle/>
          <a:p>
            <a:pPr marL="365760" marR="0" lvl="0" indent="-256032" defTabSz="914400" rtl="0" eaLnBrk="1" fontAlgn="auto" latinLnBrk="0" hangingPunct="1">
              <a:lnSpc>
                <a:spcPct val="90000"/>
              </a:lnSpc>
              <a:spcBef>
                <a:spcPts val="400"/>
              </a:spcBef>
              <a:spcAft>
                <a:spcPts val="0"/>
              </a:spcAft>
              <a:buClr>
                <a:schemeClr val="accent1"/>
              </a:buClr>
              <a:buSzPct val="68000"/>
              <a:buFont typeface="Wingdings 3"/>
              <a:buNone/>
              <a:tabLst/>
              <a:defRPr/>
            </a:pPr>
            <a:r>
              <a:rPr kumimoji="0" lang="en-GB" sz="2000" b="1"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Aggregated Meters</a:t>
            </a:r>
          </a:p>
          <a:p>
            <a:pPr marL="365760" marR="0" lvl="0" indent="-256032" defTabSz="914400" rtl="0" eaLnBrk="1" fontAlgn="auto" latinLnBrk="0" hangingPunct="1">
              <a:lnSpc>
                <a:spcPct val="11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This is when two meters have been billed together for the benefit of the customer. For example, a small shop has a meter in the shop and one in the storeroom)</a:t>
            </a:r>
          </a:p>
          <a:p>
            <a:pPr marL="365760" marR="0" lvl="0" indent="-256032" defTabSz="914400" rtl="0" eaLnBrk="1" fontAlgn="auto" latinLnBrk="0" hangingPunct="1">
              <a:lnSpc>
                <a:spcPct val="11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Both meters work independently of each other </a:t>
            </a:r>
          </a:p>
          <a:p>
            <a:pPr marL="365760" marR="0" lvl="0" indent="-256032" defTabSz="914400" rtl="0" eaLnBrk="1" fontAlgn="auto" latinLnBrk="0" hangingPunct="1">
              <a:lnSpc>
                <a:spcPct val="90000"/>
              </a:lnSpc>
              <a:spcBef>
                <a:spcPts val="400"/>
              </a:spcBef>
              <a:spcAft>
                <a:spcPts val="0"/>
              </a:spcAft>
              <a:buClr>
                <a:schemeClr val="accent1"/>
              </a:buClr>
              <a:buSzPct val="68000"/>
              <a:buFont typeface="Wingdings 3"/>
              <a:buNone/>
              <a:tabLst/>
              <a:defRPr/>
            </a:pPr>
            <a:r>
              <a:rPr kumimoji="0" lang="en-GB" sz="2000" b="1"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Three Phase Metering</a:t>
            </a:r>
          </a:p>
          <a:p>
            <a:pPr marL="365760" marR="0" lvl="0" indent="-256032" defTabSz="914400" rtl="0" eaLnBrk="1" fontAlgn="auto" latinLnBrk="0" hangingPunct="1">
              <a:lnSpc>
                <a:spcPct val="11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These are customers who have machinery such as lathes or milling machines that require additional power to run them. The system they use is called Three Phase</a:t>
            </a:r>
          </a:p>
          <a:p>
            <a:pPr marL="365760" marR="0" lvl="0" indent="-256032" defTabSz="914400" rtl="0" eaLnBrk="1" fontAlgn="auto" latinLnBrk="0" hangingPunct="1">
              <a:lnSpc>
                <a:spcPct val="11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The only way you will tell the customer has a three phase supply is by the bill that comes through. Look out for these charges, some suppliers do not charge them, so this could influence where you place your customer to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Rectangle 2"/>
          <p:cNvSpPr txBox="1">
            <a:spLocks noChangeArrowheads="1"/>
          </p:cNvSpPr>
          <p:nvPr/>
        </p:nvSpPr>
        <p:spPr>
          <a:xfrm>
            <a:off x="285720" y="1142984"/>
            <a:ext cx="8858280" cy="785818"/>
          </a:xfrm>
          <a:prstGeom prst="rect">
            <a:avLst/>
          </a:prstGeom>
        </p:spPr>
        <p:txBody>
          <a:bodyP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The role of </a:t>
            </a:r>
            <a:r>
              <a:rPr kumimoji="0" lang="en-GB" sz="3600" b="1" i="0" u="none" strike="noStrike" kern="1200" cap="none" spc="0" normalizeH="0" baseline="0" noProof="0" dirty="0" err="1"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Ecusol</a:t>
            </a: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a:t>
            </a:r>
            <a:r>
              <a:rPr kumimoji="0" lang="en-GB" sz="3600" b="1" i="0" u="none" strike="noStrike" kern="1200" cap="none" spc="0" normalizeH="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 Utilities</a:t>
            </a: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 an introduction</a:t>
            </a:r>
          </a:p>
        </p:txBody>
      </p:sp>
      <p:sp>
        <p:nvSpPr>
          <p:cNvPr id="5" name="Content Placeholder 1"/>
          <p:cNvSpPr txBox="1">
            <a:spLocks/>
          </p:cNvSpPr>
          <p:nvPr/>
        </p:nvSpPr>
        <p:spPr>
          <a:xfrm>
            <a:off x="857224" y="2143116"/>
            <a:ext cx="7429552" cy="3500462"/>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What do we do?</a:t>
            </a:r>
          </a:p>
          <a:p>
            <a:pPr marL="274320" indent="-274320" fontAlgn="auto">
              <a:spcBef>
                <a:spcPct val="20000"/>
              </a:spcBef>
              <a:spcAft>
                <a:spcPts val="0"/>
              </a:spcAft>
              <a:buClr>
                <a:schemeClr val="accent1"/>
              </a:buClr>
              <a:buSzPct val="85000"/>
              <a:buFont typeface="Wingdings" pitchFamily="2" charset="2"/>
              <a:buChar char="q"/>
            </a:pPr>
            <a:r>
              <a:rPr lang="en-GB" sz="2000" dirty="0" smtClean="0">
                <a:solidFill>
                  <a:schemeClr val="bg1">
                    <a:lumMod val="50000"/>
                  </a:schemeClr>
                </a:solidFill>
                <a:latin typeface="Calibri" pitchFamily="34" charset="0"/>
                <a:cs typeface="Lucida Sans Unicode" pitchFamily="34" charset="0"/>
              </a:rPr>
              <a:t>We take the hassle away from the customer</a:t>
            </a:r>
          </a:p>
          <a:p>
            <a:pPr marL="274320" lvl="0" indent="-274320" fontAlgn="auto">
              <a:spcBef>
                <a:spcPct val="20000"/>
              </a:spcBef>
              <a:spcAft>
                <a:spcPts val="0"/>
              </a:spcAft>
              <a:buClr>
                <a:schemeClr val="accent1"/>
              </a:buClr>
              <a:buSzPct val="85000"/>
              <a:buFont typeface="Wingdings" pitchFamily="2" charset="2"/>
              <a:buChar char="q"/>
            </a:pPr>
            <a:r>
              <a:rPr lang="en-GB" sz="2000" dirty="0" smtClean="0">
                <a:solidFill>
                  <a:schemeClr val="bg1">
                    <a:lumMod val="50000"/>
                  </a:schemeClr>
                </a:solidFill>
                <a:latin typeface="Calibri" pitchFamily="34" charset="0"/>
                <a:cs typeface="Lucida Sans Unicode" pitchFamily="34" charset="0"/>
              </a:rPr>
              <a:t>We work between the customer (end user) and the energy supplier</a:t>
            </a:r>
            <a:endPar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endParaRPr>
          </a:p>
          <a:p>
            <a:pPr marL="274320" lvl="0" indent="-274320" fontAlgn="auto">
              <a:spcBef>
                <a:spcPct val="20000"/>
              </a:spcBef>
              <a:spcAft>
                <a:spcPts val="0"/>
              </a:spcAft>
              <a:buClr>
                <a:schemeClr val="accent1"/>
              </a:buClr>
              <a:buSzPct val="85000"/>
              <a:buFont typeface="Wingdings" pitchFamily="2" charset="2"/>
              <a:buChar char="q"/>
            </a:pPr>
            <a:r>
              <a:rPr lang="en-GB" sz="2000" dirty="0" smtClean="0">
                <a:solidFill>
                  <a:schemeClr val="bg1">
                    <a:lumMod val="50000"/>
                  </a:schemeClr>
                </a:solidFill>
                <a:latin typeface="Calibri" pitchFamily="34" charset="0"/>
                <a:cs typeface="Lucida Sans Unicode" pitchFamily="34" charset="0"/>
              </a:rPr>
              <a:t>We have access to a range of “best” prices</a:t>
            </a:r>
            <a:endPar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endParaRPr>
          </a:p>
          <a:p>
            <a:pPr marL="274320" lvl="0" indent="-274320" fontAlgn="auto">
              <a:spcBef>
                <a:spcPct val="20000"/>
              </a:spcBef>
              <a:spcAft>
                <a:spcPts val="0"/>
              </a:spcAft>
              <a:buClr>
                <a:schemeClr val="accent1"/>
              </a:buClr>
              <a:buSzPct val="85000"/>
              <a:buFont typeface="Wingdings" pitchFamily="2" charset="2"/>
              <a:buChar char="q"/>
            </a:pPr>
            <a:r>
              <a:rPr lang="en-GB" sz="2000" dirty="0" smtClean="0">
                <a:solidFill>
                  <a:schemeClr val="bg1">
                    <a:lumMod val="50000"/>
                  </a:schemeClr>
                </a:solidFill>
                <a:latin typeface="Calibri" pitchFamily="34" charset="0"/>
                <a:cs typeface="Lucida Sans Unicode" pitchFamily="34" charset="0"/>
              </a:rPr>
              <a:t>We account manage the transfer process from start to finish</a:t>
            </a:r>
            <a:endPar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endParaRPr>
          </a:p>
          <a:p>
            <a:pPr marL="274320" lvl="0" indent="-274320" fontAlgn="auto">
              <a:spcBef>
                <a:spcPct val="20000"/>
              </a:spcBef>
              <a:spcAft>
                <a:spcPts val="0"/>
              </a:spcAft>
              <a:buClr>
                <a:schemeClr val="accent1"/>
              </a:buClr>
              <a:buSzPct val="85000"/>
              <a:buFont typeface="Wingdings" pitchFamily="2" charset="2"/>
              <a:buChar char="q"/>
            </a:pPr>
            <a:r>
              <a:rPr lang="en-GB" sz="2000" dirty="0" smtClean="0">
                <a:solidFill>
                  <a:schemeClr val="bg1">
                    <a:lumMod val="50000"/>
                  </a:schemeClr>
                </a:solidFill>
                <a:latin typeface="Calibri" pitchFamily="34" charset="0"/>
                <a:cs typeface="Lucida Sans Unicode" pitchFamily="34" charset="0"/>
              </a:rPr>
              <a:t>We will look after the customer during their time with us</a:t>
            </a:r>
            <a:endPar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endParaRPr>
          </a:p>
          <a:p>
            <a:pPr marL="274320" lvl="0" indent="-274320" fontAlgn="auto">
              <a:spcBef>
                <a:spcPct val="20000"/>
              </a:spcBef>
              <a:spcAft>
                <a:spcPts val="0"/>
              </a:spcAft>
              <a:buClr>
                <a:schemeClr val="accent1"/>
              </a:buClr>
              <a:buSzPct val="85000"/>
              <a:buFont typeface="Wingdings" pitchFamily="2" charset="2"/>
              <a:buChar char="q"/>
            </a:pPr>
            <a:r>
              <a:rPr lang="en-GB" sz="2000" dirty="0" smtClean="0">
                <a:solidFill>
                  <a:schemeClr val="bg1">
                    <a:lumMod val="50000"/>
                  </a:schemeClr>
                </a:solidFill>
                <a:latin typeface="Calibri" pitchFamily="34" charset="0"/>
                <a:cs typeface="Lucida Sans Unicode" pitchFamily="34" charset="0"/>
              </a:rPr>
              <a:t>We negotiate and deal with any problems on the customers behalf</a:t>
            </a:r>
            <a:endParaRPr kumimoji="0" lang="en-GB" sz="2000" b="0" i="0" u="none" strike="noStrike" kern="1200" cap="none" spc="0" normalizeH="0" baseline="0" noProof="0" dirty="0">
              <a:ln>
                <a:noFill/>
              </a:ln>
              <a:solidFill>
                <a:schemeClr val="bg1">
                  <a:lumMod val="50000"/>
                </a:schemeClr>
              </a:solidFill>
              <a:effectLst/>
              <a:uLnTx/>
              <a:uFillTx/>
              <a:latin typeface="Calibri" pitchFamily="34" charset="0"/>
              <a:ea typeface="+mn-ea"/>
              <a:cs typeface="Lucida Sans Unicode"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Rectangle 2"/>
          <p:cNvSpPr txBox="1">
            <a:spLocks noChangeArrowheads="1"/>
          </p:cNvSpPr>
          <p:nvPr/>
        </p:nvSpPr>
        <p:spPr>
          <a:xfrm>
            <a:off x="357158" y="1142984"/>
            <a:ext cx="8572560" cy="71438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What are the benefits to the customer?</a:t>
            </a:r>
          </a:p>
        </p:txBody>
      </p:sp>
      <p:sp>
        <p:nvSpPr>
          <p:cNvPr id="5" name="Rectangle 3"/>
          <p:cNvSpPr txBox="1">
            <a:spLocks noChangeArrowheads="1"/>
          </p:cNvSpPr>
          <p:nvPr/>
        </p:nvSpPr>
        <p:spPr>
          <a:xfrm>
            <a:off x="785786" y="2000240"/>
            <a:ext cx="8003854" cy="3000396"/>
          </a:xfrm>
          <a:prstGeom prst="rect">
            <a:avLst/>
          </a:prstGeom>
        </p:spPr>
        <p:txBody>
          <a:bodyPr>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We save them</a:t>
            </a:r>
            <a:r>
              <a:rPr kumimoji="0" lang="en-GB" sz="2000" b="0" i="0" u="none" strike="noStrike" kern="1200" cap="none" spc="0" normalizeH="0" noProof="0" dirty="0" smtClean="0">
                <a:ln>
                  <a:noFill/>
                </a:ln>
                <a:solidFill>
                  <a:schemeClr val="bg1">
                    <a:lumMod val="50000"/>
                  </a:schemeClr>
                </a:solidFill>
                <a:effectLst/>
                <a:uLnTx/>
                <a:uFillTx/>
                <a:latin typeface="Calibri" pitchFamily="34" charset="0"/>
                <a:ea typeface="+mn-ea"/>
                <a:cs typeface="Lucida Sans Unicode" pitchFamily="34" charset="0"/>
              </a:rPr>
              <a:t> time and resources</a:t>
            </a:r>
            <a:endPar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Best market prices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Dedicated account manager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One stop process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We have access to all</a:t>
            </a:r>
            <a:r>
              <a:rPr kumimoji="0" lang="en-GB" sz="2000" b="0" i="0" u="none" strike="noStrike" kern="1200" cap="none" spc="0" normalizeH="0" noProof="0" dirty="0" smtClean="0">
                <a:ln>
                  <a:noFill/>
                </a:ln>
                <a:solidFill>
                  <a:schemeClr val="bg1">
                    <a:lumMod val="50000"/>
                  </a:schemeClr>
                </a:solidFill>
                <a:effectLst/>
                <a:uLnTx/>
                <a:uFillTx/>
                <a:latin typeface="Calibri" pitchFamily="34" charset="0"/>
                <a:ea typeface="+mn-ea"/>
                <a:cs typeface="Lucida Sans Unicode" pitchFamily="34" charset="0"/>
              </a:rPr>
              <a:t> of the market</a:t>
            </a:r>
            <a:endPar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TextBox 3"/>
          <p:cNvSpPr txBox="1"/>
          <p:nvPr/>
        </p:nvSpPr>
        <p:spPr>
          <a:xfrm>
            <a:off x="428596" y="1071546"/>
            <a:ext cx="8501122" cy="646331"/>
          </a:xfrm>
          <a:prstGeom prst="rect">
            <a:avLst/>
          </a:prstGeom>
          <a:noFill/>
        </p:spPr>
        <p:txBody>
          <a:bodyPr wrap="square" rtlCol="0">
            <a:spAutoFit/>
          </a:bodyPr>
          <a:lstStyle/>
          <a:p>
            <a:pPr algn="ctr"/>
            <a:r>
              <a:rPr lang="en-GB" sz="3600" b="1" dirty="0" smtClean="0">
                <a:solidFill>
                  <a:schemeClr val="bg1">
                    <a:lumMod val="50000"/>
                  </a:schemeClr>
                </a:solidFill>
                <a:effectLst>
                  <a:outerShdw blurRad="38100" dist="38100" dir="2700000" algn="tl">
                    <a:srgbClr val="000000">
                      <a:alpha val="43137"/>
                    </a:srgbClr>
                  </a:outerShdw>
                </a:effectLst>
                <a:latin typeface="Calibri" pitchFamily="34" charset="0"/>
              </a:rPr>
              <a:t>A brief look at how your role will work...</a:t>
            </a:r>
            <a:endParaRPr lang="en-GB" sz="3600" b="1" dirty="0">
              <a:solidFill>
                <a:schemeClr val="bg1">
                  <a:lumMod val="50000"/>
                </a:schemeClr>
              </a:solidFill>
              <a:effectLst>
                <a:outerShdw blurRad="38100" dist="38100" dir="2700000" algn="tl">
                  <a:srgbClr val="000000">
                    <a:alpha val="43137"/>
                  </a:srgbClr>
                </a:outerShdw>
              </a:effectLst>
              <a:latin typeface="Calibri" pitchFamily="34" charset="0"/>
            </a:endParaRPr>
          </a:p>
        </p:txBody>
      </p:sp>
      <p:sp>
        <p:nvSpPr>
          <p:cNvPr id="5" name="Content Placeholder 1"/>
          <p:cNvSpPr txBox="1">
            <a:spLocks/>
          </p:cNvSpPr>
          <p:nvPr/>
        </p:nvSpPr>
        <p:spPr>
          <a:xfrm>
            <a:off x="642910" y="1714488"/>
            <a:ext cx="8001056" cy="4500594"/>
          </a:xfrm>
          <a:prstGeom prst="rect">
            <a:avLst/>
          </a:prstGeom>
        </p:spPr>
        <p:txBody>
          <a:bodyPr vert="horz">
            <a:noAutofit/>
          </a:bodyPr>
          <a:lstStyle/>
          <a:p>
            <a:pPr marL="274320" indent="-274320" fontAlgn="auto">
              <a:spcBef>
                <a:spcPct val="20000"/>
              </a:spcBef>
              <a:spcAft>
                <a:spcPts val="0"/>
              </a:spcAft>
              <a:buClr>
                <a:schemeClr val="accent1"/>
              </a:buClr>
              <a:buSzPct val="85000"/>
              <a:buFont typeface="Wingdings" pitchFamily="2" charset="2"/>
              <a:buChar char="q"/>
            </a:pPr>
            <a:r>
              <a:rPr lang="en-GB" sz="2000" dirty="0" smtClean="0">
                <a:solidFill>
                  <a:schemeClr val="bg1">
                    <a:lumMod val="50000"/>
                  </a:schemeClr>
                </a:solidFill>
                <a:latin typeface="Calibri" pitchFamily="34" charset="0"/>
                <a:cs typeface="Lucida Sans Unicode" pitchFamily="34" charset="0"/>
              </a:rPr>
              <a:t>You will liaise with the customer and get the Letter of Authority signed, obtain copy bills and complete an appraisal form.</a:t>
            </a:r>
          </a:p>
          <a:p>
            <a:pPr marL="274320" lvl="0" indent="-274320" fontAlgn="auto">
              <a:spcBef>
                <a:spcPct val="20000"/>
              </a:spcBef>
              <a:spcAft>
                <a:spcPts val="0"/>
              </a:spcAft>
              <a:buClr>
                <a:schemeClr val="accent1"/>
              </a:buClr>
              <a:buSzPct val="85000"/>
              <a:buFont typeface="Wingdings" pitchFamily="2" charset="2"/>
              <a:buChar char="q"/>
            </a:pPr>
            <a:r>
              <a:rPr kumimoji="0" lang="en-GB" sz="2000" b="0" i="0" u="none" strike="noStrike" kern="1200" cap="none" spc="0" normalizeH="0" noProof="0" dirty="0" smtClean="0">
                <a:ln>
                  <a:noFill/>
                </a:ln>
                <a:solidFill>
                  <a:schemeClr val="bg1">
                    <a:lumMod val="50000"/>
                  </a:schemeClr>
                </a:solidFill>
                <a:effectLst/>
                <a:uLnTx/>
                <a:uFillTx/>
                <a:latin typeface="Calibri" pitchFamily="34" charset="0"/>
                <a:ea typeface="+mn-ea"/>
                <a:cs typeface="Lucida Sans Unicode" pitchFamily="34" charset="0"/>
              </a:rPr>
              <a:t> Upload the signed LOA, bills and completed appraisal form.</a:t>
            </a:r>
            <a:endPar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endParaRPr>
          </a:p>
          <a:p>
            <a:pPr marL="274320" lvl="0" indent="-274320" fontAlgn="auto">
              <a:spcBef>
                <a:spcPct val="20000"/>
              </a:spcBef>
              <a:spcAft>
                <a:spcPts val="0"/>
              </a:spcAft>
              <a:buClr>
                <a:schemeClr val="accent1"/>
              </a:buClr>
              <a:buSzPct val="85000"/>
              <a:buFont typeface="Wingdings" pitchFamily="2" charset="2"/>
              <a:buChar char="q"/>
            </a:pPr>
            <a:r>
              <a:rPr lang="en-GB" sz="2000" dirty="0" smtClean="0">
                <a:solidFill>
                  <a:schemeClr val="bg1">
                    <a:lumMod val="50000"/>
                  </a:schemeClr>
                </a:solidFill>
                <a:latin typeface="Calibri" pitchFamily="34" charset="0"/>
                <a:cs typeface="Lucida Sans Unicode" pitchFamily="34" charset="0"/>
              </a:rPr>
              <a:t>We will advise you of contract end dates and where appropriate supply you with prices.  </a:t>
            </a:r>
            <a:endPar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endParaRPr>
          </a:p>
          <a:p>
            <a:pPr marL="274320" lvl="0" indent="-274320" fontAlgn="auto">
              <a:spcBef>
                <a:spcPct val="20000"/>
              </a:spcBef>
              <a:spcAft>
                <a:spcPts val="0"/>
              </a:spcAft>
              <a:buClr>
                <a:schemeClr val="accent1"/>
              </a:buClr>
              <a:buSzPct val="85000"/>
              <a:buFont typeface="Wingdings" pitchFamily="2" charset="2"/>
              <a:buChar char="q"/>
            </a:pPr>
            <a:r>
              <a:rPr lang="en-GB" sz="2000" dirty="0" smtClean="0">
                <a:solidFill>
                  <a:schemeClr val="bg1">
                    <a:lumMod val="50000"/>
                  </a:schemeClr>
                </a:solidFill>
                <a:latin typeface="Calibri" pitchFamily="34" charset="0"/>
                <a:cs typeface="Lucida Sans Unicode" pitchFamily="34" charset="0"/>
              </a:rPr>
              <a:t>Once a price has been agreed and agreement form signed will begin the transfer process with the supplier.</a:t>
            </a:r>
          </a:p>
          <a:p>
            <a:pPr marL="274320" lvl="0" indent="-274320" fontAlgn="auto">
              <a:spcBef>
                <a:spcPct val="20000"/>
              </a:spcBef>
              <a:spcAft>
                <a:spcPts val="0"/>
              </a:spcAft>
              <a:buClr>
                <a:schemeClr val="accent1"/>
              </a:buClr>
              <a:buSzPct val="85000"/>
              <a:buFont typeface="Wingdings" pitchFamily="2" charset="2"/>
              <a:buChar char="q"/>
            </a:pPr>
            <a:r>
              <a:rPr lang="en-GB" sz="2000" dirty="0" smtClean="0">
                <a:solidFill>
                  <a:schemeClr val="bg1">
                    <a:lumMod val="50000"/>
                  </a:schemeClr>
                </a:solidFill>
                <a:latin typeface="Calibri" pitchFamily="34" charset="0"/>
                <a:cs typeface="Lucida Sans Unicode" pitchFamily="34" charset="0"/>
              </a:rPr>
              <a:t>You continue to look after your client through this process, with all queries being dealt with.</a:t>
            </a:r>
            <a:endPar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endParaRPr>
          </a:p>
          <a:p>
            <a:pPr marL="274320" lvl="0" indent="-274320" fontAlgn="auto">
              <a:spcBef>
                <a:spcPct val="20000"/>
              </a:spcBef>
              <a:spcAft>
                <a:spcPts val="0"/>
              </a:spcAft>
              <a:buClr>
                <a:schemeClr val="accent1"/>
              </a:buClr>
              <a:buSzPct val="85000"/>
              <a:buFont typeface="Wingdings" pitchFamily="2" charset="2"/>
              <a:buChar char="q"/>
            </a:pPr>
            <a:r>
              <a:rPr lang="en-GB" sz="2000" dirty="0" smtClean="0">
                <a:solidFill>
                  <a:schemeClr val="bg1">
                    <a:lumMod val="50000"/>
                  </a:schemeClr>
                </a:solidFill>
                <a:latin typeface="Calibri" pitchFamily="34" charset="0"/>
                <a:cs typeface="Lucida Sans Unicode" pitchFamily="34" charset="0"/>
              </a:rPr>
              <a:t>You remain in touch with the customer and  when their renewal comes up, you can help them again.</a:t>
            </a:r>
            <a:endParaRPr kumimoji="0" lang="en-GB" sz="2000" b="0" i="0" u="none" strike="noStrike" kern="1200" cap="none" spc="0" normalizeH="0" baseline="0" noProof="0" dirty="0">
              <a:ln>
                <a:noFill/>
              </a:ln>
              <a:solidFill>
                <a:schemeClr val="bg1">
                  <a:lumMod val="50000"/>
                </a:schemeClr>
              </a:solidFill>
              <a:effectLst/>
              <a:uLnTx/>
              <a:uFillTx/>
              <a:latin typeface="Calibri" pitchFamily="34" charset="0"/>
              <a:ea typeface="+mn-ea"/>
              <a:cs typeface="Lucida Sans Unicode"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Commercial In Confidence</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Rectangle 2"/>
          <p:cNvSpPr txBox="1">
            <a:spLocks noChangeArrowheads="1"/>
          </p:cNvSpPr>
          <p:nvPr/>
        </p:nvSpPr>
        <p:spPr>
          <a:xfrm>
            <a:off x="1428728" y="1142984"/>
            <a:ext cx="5857916" cy="758952"/>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Electricity Introduction</a:t>
            </a:r>
          </a:p>
        </p:txBody>
      </p:sp>
      <p:sp>
        <p:nvSpPr>
          <p:cNvPr id="5" name="Rectangle 3"/>
          <p:cNvSpPr txBox="1">
            <a:spLocks noChangeArrowheads="1"/>
          </p:cNvSpPr>
          <p:nvPr/>
        </p:nvSpPr>
        <p:spPr>
          <a:xfrm>
            <a:off x="500034" y="2000240"/>
            <a:ext cx="8072494" cy="3857620"/>
          </a:xfrm>
          <a:prstGeom prst="rect">
            <a:avLst/>
          </a:prstGeom>
        </p:spPr>
        <p:txBody>
          <a:bodyPr>
            <a:normAutofit/>
          </a:bodyPr>
          <a:lstStyle/>
          <a:p>
            <a:pPr marL="365760" marR="0" lvl="0" indent="-256032" algn="l" defTabSz="914400" rtl="0" eaLnBrk="1" fontAlgn="auto" latinLnBrk="0" hangingPunct="1">
              <a:lnSpc>
                <a:spcPct val="9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Who’s Who…..</a:t>
            </a:r>
          </a:p>
          <a:p>
            <a:pPr marL="365760" marR="0" lvl="0" indent="-256032" algn="l" defTabSz="914400" rtl="0" eaLnBrk="1" fontAlgn="auto" latinLnBrk="0" hangingPunct="1">
              <a:lnSpc>
                <a:spcPct val="90000"/>
              </a:lnSpc>
              <a:spcBef>
                <a:spcPts val="400"/>
              </a:spcBef>
              <a:spcAft>
                <a:spcPts val="0"/>
              </a:spcAft>
              <a:buClr>
                <a:schemeClr val="accent1"/>
              </a:buClr>
              <a:buSzPct val="68000"/>
              <a:buFontTx/>
              <a:buNone/>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	Before the de-regulation of the energy market, supplies were restricted to their own regional area covered by regional post codes </a:t>
            </a:r>
          </a:p>
          <a:p>
            <a:pPr marL="365760" marR="0" lvl="0" indent="-256032" algn="l" defTabSz="914400" rtl="0" eaLnBrk="1" fontAlgn="auto" latinLnBrk="0" hangingPunct="1">
              <a:lnSpc>
                <a:spcPct val="90000"/>
              </a:lnSpc>
              <a:spcBef>
                <a:spcPts val="400"/>
              </a:spcBef>
              <a:spcAft>
                <a:spcPts val="0"/>
              </a:spcAft>
              <a:buClr>
                <a:schemeClr val="accent1"/>
              </a:buClr>
              <a:buSzPct val="68000"/>
              <a:buFontTx/>
              <a:buNone/>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	</a:t>
            </a:r>
          </a:p>
          <a:p>
            <a:pPr marL="365760" marR="0" lvl="0" indent="-256032" algn="l" defTabSz="914400" rtl="0" eaLnBrk="1" fontAlgn="auto" latinLnBrk="0" hangingPunct="1">
              <a:lnSpc>
                <a:spcPct val="90000"/>
              </a:lnSpc>
              <a:spcBef>
                <a:spcPts val="400"/>
              </a:spcBef>
              <a:spcAft>
                <a:spcPts val="0"/>
              </a:spcAft>
              <a:buClr>
                <a:schemeClr val="accent1"/>
              </a:buClr>
              <a:buSzPct val="68000"/>
              <a:buFontTx/>
              <a:buNone/>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	After 1998 when de-regulation came in to force consumers could shop around, you no longer had to stay with your regional supplier – this is when price became a “big” factor when choosing a supplier.  Now – you will have your own regional supplier – but could be billed from a supplier in a different part of the country – being charged a very different price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Title 1"/>
          <p:cNvSpPr txBox="1">
            <a:spLocks/>
          </p:cNvSpPr>
          <p:nvPr/>
        </p:nvSpPr>
        <p:spPr>
          <a:xfrm>
            <a:off x="1285852" y="1142984"/>
            <a:ext cx="6978796" cy="70007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Major Suppliers: UK and European</a:t>
            </a:r>
            <a:endParaRPr kumimoji="0" lang="en-GB" sz="3600" b="1" i="0" u="none" strike="noStrike" kern="1200" cap="none" spc="0" normalizeH="0" baseline="0" noProof="0" dirty="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endParaRPr>
          </a:p>
        </p:txBody>
      </p:sp>
      <p:sp>
        <p:nvSpPr>
          <p:cNvPr id="5" name="Content Placeholder 3"/>
          <p:cNvSpPr txBox="1">
            <a:spLocks/>
          </p:cNvSpPr>
          <p:nvPr/>
        </p:nvSpPr>
        <p:spPr>
          <a:xfrm>
            <a:off x="1142976" y="2143116"/>
            <a:ext cx="3643338" cy="3214710"/>
          </a:xfrm>
          <a:prstGeom prst="rect">
            <a:avLst/>
          </a:prstGeom>
        </p:spPr>
        <p:txBody>
          <a:bodyPr>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UK Suppliers: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British Gas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EON</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EDF</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err="1" smtClean="0">
                <a:ln>
                  <a:noFill/>
                </a:ln>
                <a:solidFill>
                  <a:schemeClr val="bg1">
                    <a:lumMod val="50000"/>
                  </a:schemeClr>
                </a:solidFill>
                <a:effectLst/>
                <a:uLnTx/>
                <a:uFillTx/>
                <a:latin typeface="Calibri" pitchFamily="34" charset="0"/>
                <a:ea typeface="+mn-ea"/>
                <a:cs typeface="+mn-cs"/>
              </a:rPr>
              <a:t>NPower</a:t>
            </a:r>
            <a:endPar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Scottish Power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Scottish and </a:t>
            </a: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Southern convenient </a:t>
            </a:r>
            <a:endParaRPr kumimoji="0" lang="en-GB" sz="20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sp>
        <p:nvSpPr>
          <p:cNvPr id="6" name="Content Placeholder 3"/>
          <p:cNvSpPr txBox="1">
            <a:spLocks/>
          </p:cNvSpPr>
          <p:nvPr/>
        </p:nvSpPr>
        <p:spPr>
          <a:xfrm>
            <a:off x="4857752" y="2143116"/>
            <a:ext cx="3643338" cy="3214710"/>
          </a:xfrm>
          <a:prstGeom prst="rect">
            <a:avLst/>
          </a:prstGeom>
        </p:spPr>
        <p:txBody>
          <a:bodyPr>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European Suppliers: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Total Gas and Power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GDF</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DONG</a:t>
            </a:r>
            <a:endPar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Corona</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lang="en-GB" sz="2000" noProof="0" dirty="0" smtClean="0">
                <a:solidFill>
                  <a:schemeClr val="bg1">
                    <a:lumMod val="50000"/>
                  </a:schemeClr>
                </a:solidFill>
                <a:latin typeface="Calibri" pitchFamily="34" charset="0"/>
              </a:rPr>
              <a:t>Haven</a:t>
            </a:r>
            <a:endParaRPr kumimoji="0" lang="en-GB" sz="2000" b="0" i="0" u="none" strike="noStrike" kern="1200" cap="none" spc="0" normalizeH="0" baseline="0" noProof="0" dirty="0">
              <a:ln>
                <a:noFill/>
              </a:ln>
              <a:solidFill>
                <a:schemeClr val="bg1">
                  <a:lumMod val="50000"/>
                </a:schemeClr>
              </a:solidFill>
              <a:effectLst/>
              <a:uLnTx/>
              <a:uFillTx/>
              <a:latin typeface="Calibri"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Rectangle 2"/>
          <p:cNvSpPr txBox="1">
            <a:spLocks noChangeArrowheads="1"/>
          </p:cNvSpPr>
          <p:nvPr/>
        </p:nvSpPr>
        <p:spPr>
          <a:xfrm>
            <a:off x="285720" y="1071546"/>
            <a:ext cx="8786874" cy="785818"/>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mj-cs"/>
              </a:rPr>
              <a:t>Meter Point Administration Number (MPAN)</a:t>
            </a:r>
          </a:p>
        </p:txBody>
      </p:sp>
      <p:sp>
        <p:nvSpPr>
          <p:cNvPr id="5" name="Rectangle 3"/>
          <p:cNvSpPr txBox="1">
            <a:spLocks noChangeArrowheads="1"/>
          </p:cNvSpPr>
          <p:nvPr/>
        </p:nvSpPr>
        <p:spPr>
          <a:xfrm>
            <a:off x="642910" y="1500174"/>
            <a:ext cx="8215370" cy="5000660"/>
          </a:xfrm>
          <a:prstGeom prst="rect">
            <a:avLst/>
          </a:prstGeom>
        </p:spPr>
        <p:txBody>
          <a:bodyPr>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GB" sz="2000" b="0" i="0" u="none" strike="noStrike" kern="1200" cap="none" spc="0" normalizeH="0" baseline="0" noProof="0" dirty="0" smtClean="0">
              <a:ln>
                <a:noFill/>
              </a:ln>
              <a:solidFill>
                <a:schemeClr val="tx1"/>
              </a:solidFill>
              <a:effectLst/>
              <a:uLnTx/>
              <a:uFillTx/>
              <a:latin typeface="Calibri" pitchFamily="34" charset="0"/>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GB" sz="2000" b="0" i="0" u="none" strike="noStrike" kern="1200" cap="none" spc="0" normalizeH="0" baseline="0" noProof="0" dirty="0" smtClean="0">
              <a:ln>
                <a:noFill/>
              </a:ln>
              <a:solidFill>
                <a:schemeClr val="tx1"/>
              </a:solidFill>
              <a:effectLst/>
              <a:uLnTx/>
              <a:uFillTx/>
              <a:latin typeface="Calibri" pitchFamily="34" charset="0"/>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GB" sz="2000" b="0" i="0" u="none" strike="noStrike" kern="1200" cap="none" spc="0" normalizeH="0" baseline="0" noProof="0" dirty="0" smtClean="0">
              <a:ln>
                <a:noFill/>
              </a:ln>
              <a:solidFill>
                <a:schemeClr val="tx1"/>
              </a:solidFill>
              <a:effectLst/>
              <a:uLnTx/>
              <a:uFillTx/>
              <a:latin typeface="Calibri" pitchFamily="34" charset="0"/>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GB" sz="2000" b="0" i="0" u="none" strike="noStrike" kern="1200" cap="none" spc="0" normalizeH="0" baseline="0" noProof="0" dirty="0" smtClean="0">
              <a:ln>
                <a:noFill/>
              </a:ln>
              <a:solidFill>
                <a:schemeClr val="tx1"/>
              </a:solidFill>
              <a:effectLst/>
              <a:uLnTx/>
              <a:uFillTx/>
              <a:latin typeface="Calibri" pitchFamily="34" charset="0"/>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GB" sz="2000" b="0" i="0" u="none" strike="noStrike" kern="1200" cap="none" spc="0" normalizeH="0" baseline="0" noProof="0" dirty="0" smtClean="0">
              <a:ln>
                <a:noFill/>
              </a:ln>
              <a:solidFill>
                <a:schemeClr val="tx1"/>
              </a:solidFill>
              <a:effectLst/>
              <a:uLnTx/>
              <a:uFillTx/>
              <a:latin typeface="Calibri" pitchFamily="34" charset="0"/>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The MPAN is a unique number to the supplied property (unique ID)</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mn-cs"/>
              </a:rPr>
              <a:t>The MPAN is needed for each and every sale (without this you will not be able to obtain any quotes)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Customer Profiles: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	01:   Domestic Unrestricted	 02:   Domestic Economy 7 (Day / Night)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	03:   Business </a:t>
            </a:r>
            <a:r>
              <a:rPr kumimoji="0" lang="en-GB" sz="2000" b="0" i="0" u="none" strike="noStrike" kern="1200" cap="none" spc="0" normalizeH="0" baseline="0" noProof="0" dirty="0" err="1" smtClean="0">
                <a:ln>
                  <a:noFill/>
                </a:ln>
                <a:solidFill>
                  <a:schemeClr val="bg1">
                    <a:lumMod val="50000"/>
                  </a:schemeClr>
                </a:solidFill>
                <a:effectLst/>
                <a:uLnTx/>
                <a:uFillTx/>
                <a:latin typeface="Calibri" pitchFamily="34" charset="0"/>
                <a:ea typeface="+mn-ea"/>
                <a:cs typeface="Lucida Sans Unicode" pitchFamily="34" charset="0"/>
              </a:rPr>
              <a:t>Baserate</a:t>
            </a: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 Meter	 04:   Business Economy Meter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	05-08:   Max Demand Supply</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	00:   Industrial and Commercial / HH (Half Hour Metering)</a:t>
            </a:r>
          </a:p>
          <a:p>
            <a:pPr marL="365760" marR="0" lvl="0" indent="-256032" algn="l" defTabSz="914400" rtl="0" eaLnBrk="1" fontAlgn="auto" latinLnBrk="0" hangingPunct="1">
              <a:lnSpc>
                <a:spcPct val="100000"/>
              </a:lnSpc>
              <a:spcBef>
                <a:spcPts val="400"/>
              </a:spcBef>
              <a:spcAft>
                <a:spcPts val="0"/>
              </a:spcAft>
              <a:buClr>
                <a:schemeClr val="accent1"/>
              </a:buClr>
              <a:buSzPct val="68000"/>
              <a:buFontTx/>
              <a:buNone/>
              <a:tabLst/>
              <a:defRPr/>
            </a:pP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Tx/>
              <a:buNone/>
              <a:tabLst/>
              <a:defRPr/>
            </a:pP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mn-cs"/>
            </a:endParaRPr>
          </a:p>
        </p:txBody>
      </p:sp>
      <p:grpSp>
        <p:nvGrpSpPr>
          <p:cNvPr id="6" name="Group 5"/>
          <p:cNvGrpSpPr>
            <a:grpSpLocks/>
          </p:cNvGrpSpPr>
          <p:nvPr/>
        </p:nvGrpSpPr>
        <p:grpSpPr bwMode="auto">
          <a:xfrm>
            <a:off x="2000231" y="2147875"/>
            <a:ext cx="3889375" cy="720725"/>
            <a:chOff x="884" y="1752"/>
            <a:chExt cx="2450" cy="454"/>
          </a:xfrm>
        </p:grpSpPr>
        <p:sp>
          <p:nvSpPr>
            <p:cNvPr id="7" name="Rectangle 6"/>
            <p:cNvSpPr>
              <a:spLocks noChangeArrowheads="1"/>
            </p:cNvSpPr>
            <p:nvPr/>
          </p:nvSpPr>
          <p:spPr bwMode="auto">
            <a:xfrm>
              <a:off x="884" y="1752"/>
              <a:ext cx="2450" cy="453"/>
            </a:xfrm>
            <a:prstGeom prst="rect">
              <a:avLst/>
            </a:prstGeom>
            <a:solidFill>
              <a:schemeClr val="accent1"/>
            </a:solidFill>
            <a:ln w="9525">
              <a:solidFill>
                <a:schemeClr val="tx1"/>
              </a:solidFill>
              <a:miter lim="800000"/>
              <a:headEnd/>
              <a:tailEnd/>
            </a:ln>
          </p:spPr>
          <p:txBody>
            <a:bodyPr wrap="none" anchor="ctr"/>
            <a:lstStyle/>
            <a:p>
              <a:pPr algn="ctr"/>
              <a:endParaRPr lang="en-US" sz="1400"/>
            </a:p>
          </p:txBody>
        </p:sp>
        <p:sp>
          <p:nvSpPr>
            <p:cNvPr id="8" name="Rectangle 7"/>
            <p:cNvSpPr>
              <a:spLocks noChangeArrowheads="1"/>
            </p:cNvSpPr>
            <p:nvPr/>
          </p:nvSpPr>
          <p:spPr bwMode="auto">
            <a:xfrm>
              <a:off x="1292" y="1752"/>
              <a:ext cx="635" cy="227"/>
            </a:xfrm>
            <a:prstGeom prst="rect">
              <a:avLst/>
            </a:prstGeom>
            <a:solidFill>
              <a:schemeClr val="accent1"/>
            </a:solidFill>
            <a:ln w="9525">
              <a:solidFill>
                <a:schemeClr val="tx1"/>
              </a:solidFill>
              <a:miter lim="800000"/>
              <a:headEnd/>
              <a:tailEnd/>
            </a:ln>
          </p:spPr>
          <p:txBody>
            <a:bodyPr wrap="none" anchor="ctr"/>
            <a:lstStyle/>
            <a:p>
              <a:pPr algn="ctr"/>
              <a:r>
                <a:rPr lang="en-GB" sz="1400"/>
                <a:t>03</a:t>
              </a:r>
            </a:p>
          </p:txBody>
        </p:sp>
        <p:sp>
          <p:nvSpPr>
            <p:cNvPr id="9" name="Rectangle 8"/>
            <p:cNvSpPr>
              <a:spLocks noChangeArrowheads="1"/>
            </p:cNvSpPr>
            <p:nvPr/>
          </p:nvSpPr>
          <p:spPr bwMode="auto">
            <a:xfrm>
              <a:off x="1927" y="1752"/>
              <a:ext cx="681" cy="227"/>
            </a:xfrm>
            <a:prstGeom prst="rect">
              <a:avLst/>
            </a:prstGeom>
            <a:solidFill>
              <a:schemeClr val="accent1"/>
            </a:solidFill>
            <a:ln w="9525">
              <a:solidFill>
                <a:schemeClr val="tx1"/>
              </a:solidFill>
              <a:miter lim="800000"/>
              <a:headEnd/>
              <a:tailEnd/>
            </a:ln>
          </p:spPr>
          <p:txBody>
            <a:bodyPr wrap="none" anchor="ctr"/>
            <a:lstStyle/>
            <a:p>
              <a:pPr algn="ctr"/>
              <a:r>
                <a:rPr lang="en-GB" sz="1400"/>
                <a:t>801</a:t>
              </a:r>
            </a:p>
          </p:txBody>
        </p:sp>
        <p:sp>
          <p:nvSpPr>
            <p:cNvPr id="10" name="Rectangle 9"/>
            <p:cNvSpPr>
              <a:spLocks noChangeArrowheads="1"/>
            </p:cNvSpPr>
            <p:nvPr/>
          </p:nvSpPr>
          <p:spPr bwMode="auto">
            <a:xfrm>
              <a:off x="2608" y="1752"/>
              <a:ext cx="725" cy="227"/>
            </a:xfrm>
            <a:prstGeom prst="rect">
              <a:avLst/>
            </a:prstGeom>
            <a:solidFill>
              <a:schemeClr val="accent1"/>
            </a:solidFill>
            <a:ln w="9525">
              <a:solidFill>
                <a:schemeClr val="tx1"/>
              </a:solidFill>
              <a:miter lim="800000"/>
              <a:headEnd/>
              <a:tailEnd/>
            </a:ln>
          </p:spPr>
          <p:txBody>
            <a:bodyPr wrap="none" anchor="ctr"/>
            <a:lstStyle/>
            <a:p>
              <a:pPr algn="ctr"/>
              <a:r>
                <a:rPr lang="en-GB" sz="1400"/>
                <a:t>131</a:t>
              </a:r>
            </a:p>
          </p:txBody>
        </p:sp>
        <p:sp>
          <p:nvSpPr>
            <p:cNvPr id="11" name="Rectangle 10"/>
            <p:cNvSpPr>
              <a:spLocks noChangeArrowheads="1"/>
            </p:cNvSpPr>
            <p:nvPr/>
          </p:nvSpPr>
          <p:spPr bwMode="auto">
            <a:xfrm>
              <a:off x="884" y="1752"/>
              <a:ext cx="408" cy="453"/>
            </a:xfrm>
            <a:prstGeom prst="rect">
              <a:avLst/>
            </a:prstGeom>
            <a:solidFill>
              <a:schemeClr val="accent1"/>
            </a:solidFill>
            <a:ln w="9525">
              <a:solidFill>
                <a:schemeClr val="tx1"/>
              </a:solidFill>
              <a:miter lim="800000"/>
              <a:headEnd/>
              <a:tailEnd/>
            </a:ln>
          </p:spPr>
          <p:txBody>
            <a:bodyPr wrap="none" anchor="ctr"/>
            <a:lstStyle/>
            <a:p>
              <a:pPr algn="ctr"/>
              <a:r>
                <a:rPr lang="en-GB" sz="4400"/>
                <a:t>S</a:t>
              </a:r>
              <a:r>
                <a:rPr lang="en-GB" sz="1400"/>
                <a:t> </a:t>
              </a:r>
            </a:p>
          </p:txBody>
        </p:sp>
        <p:sp>
          <p:nvSpPr>
            <p:cNvPr id="12" name="Rectangle 11"/>
            <p:cNvSpPr>
              <a:spLocks noChangeArrowheads="1"/>
            </p:cNvSpPr>
            <p:nvPr/>
          </p:nvSpPr>
          <p:spPr bwMode="auto">
            <a:xfrm>
              <a:off x="1292" y="1979"/>
              <a:ext cx="635" cy="227"/>
            </a:xfrm>
            <a:prstGeom prst="rect">
              <a:avLst/>
            </a:prstGeom>
            <a:solidFill>
              <a:schemeClr val="accent1"/>
            </a:solidFill>
            <a:ln w="9525">
              <a:solidFill>
                <a:schemeClr val="tx1"/>
              </a:solidFill>
              <a:miter lim="800000"/>
              <a:headEnd/>
              <a:tailEnd/>
            </a:ln>
          </p:spPr>
          <p:txBody>
            <a:bodyPr wrap="none" anchor="ctr"/>
            <a:lstStyle/>
            <a:p>
              <a:pPr algn="ctr"/>
              <a:r>
                <a:rPr lang="en-GB" sz="1400" dirty="0"/>
                <a:t>16</a:t>
              </a:r>
            </a:p>
          </p:txBody>
        </p:sp>
        <p:sp>
          <p:nvSpPr>
            <p:cNvPr id="13" name="Rectangle 12"/>
            <p:cNvSpPr>
              <a:spLocks noChangeArrowheads="1"/>
            </p:cNvSpPr>
            <p:nvPr/>
          </p:nvSpPr>
          <p:spPr bwMode="auto">
            <a:xfrm>
              <a:off x="1927" y="1979"/>
              <a:ext cx="681" cy="227"/>
            </a:xfrm>
            <a:prstGeom prst="rect">
              <a:avLst/>
            </a:prstGeom>
            <a:solidFill>
              <a:schemeClr val="accent1"/>
            </a:solidFill>
            <a:ln w="9525">
              <a:solidFill>
                <a:schemeClr val="tx1"/>
              </a:solidFill>
              <a:miter lim="800000"/>
              <a:headEnd/>
              <a:tailEnd/>
            </a:ln>
          </p:spPr>
          <p:txBody>
            <a:bodyPr wrap="none" anchor="ctr"/>
            <a:lstStyle/>
            <a:p>
              <a:pPr algn="ctr"/>
              <a:r>
                <a:rPr lang="en-GB" sz="1400"/>
                <a:t>0000  0821</a:t>
              </a:r>
            </a:p>
          </p:txBody>
        </p:sp>
        <p:sp>
          <p:nvSpPr>
            <p:cNvPr id="14" name="Rectangle 13"/>
            <p:cNvSpPr>
              <a:spLocks noChangeArrowheads="1"/>
            </p:cNvSpPr>
            <p:nvPr/>
          </p:nvSpPr>
          <p:spPr bwMode="auto">
            <a:xfrm>
              <a:off x="2608" y="1979"/>
              <a:ext cx="725" cy="227"/>
            </a:xfrm>
            <a:prstGeom prst="rect">
              <a:avLst/>
            </a:prstGeom>
            <a:solidFill>
              <a:schemeClr val="accent1"/>
            </a:solidFill>
            <a:ln w="9525">
              <a:solidFill>
                <a:schemeClr val="tx1"/>
              </a:solidFill>
              <a:miter lim="800000"/>
              <a:headEnd/>
              <a:tailEnd/>
            </a:ln>
          </p:spPr>
          <p:txBody>
            <a:bodyPr wrap="none" anchor="ctr"/>
            <a:lstStyle/>
            <a:p>
              <a:pPr algn="ctr"/>
              <a:r>
                <a:rPr lang="en-GB" sz="1400"/>
                <a:t>416</a:t>
              </a:r>
            </a:p>
          </p:txBody>
        </p:sp>
      </p:grpSp>
      <p:sp>
        <p:nvSpPr>
          <p:cNvPr id="15" name="Rectangle 14"/>
          <p:cNvSpPr>
            <a:spLocks noChangeArrowheads="1"/>
          </p:cNvSpPr>
          <p:nvPr/>
        </p:nvSpPr>
        <p:spPr bwMode="auto">
          <a:xfrm>
            <a:off x="2000232" y="1714488"/>
            <a:ext cx="719137" cy="215900"/>
          </a:xfrm>
          <a:prstGeom prst="rect">
            <a:avLst/>
          </a:prstGeom>
          <a:noFill/>
          <a:ln w="9525">
            <a:noFill/>
            <a:miter lim="800000"/>
            <a:headEnd/>
            <a:tailEnd/>
          </a:ln>
        </p:spPr>
        <p:txBody>
          <a:bodyPr wrap="none" anchor="ctr"/>
          <a:lstStyle/>
          <a:p>
            <a:pPr algn="ctr"/>
            <a:r>
              <a:rPr lang="en-GB" sz="1400" b="1" dirty="0" smtClean="0">
                <a:solidFill>
                  <a:schemeClr val="bg1">
                    <a:lumMod val="50000"/>
                  </a:schemeClr>
                </a:solidFill>
              </a:rPr>
              <a:t>Profile Type</a:t>
            </a:r>
            <a:endParaRPr lang="en-GB" sz="1400" b="1" dirty="0">
              <a:solidFill>
                <a:schemeClr val="bg1">
                  <a:lumMod val="50000"/>
                </a:schemeClr>
              </a:solidFill>
            </a:endParaRPr>
          </a:p>
        </p:txBody>
      </p:sp>
      <p:sp>
        <p:nvSpPr>
          <p:cNvPr id="16" name="Rectangle 15"/>
          <p:cNvSpPr>
            <a:spLocks noChangeArrowheads="1"/>
          </p:cNvSpPr>
          <p:nvPr/>
        </p:nvSpPr>
        <p:spPr bwMode="auto">
          <a:xfrm>
            <a:off x="3638548" y="1714488"/>
            <a:ext cx="719138" cy="215900"/>
          </a:xfrm>
          <a:prstGeom prst="rect">
            <a:avLst/>
          </a:prstGeom>
          <a:noFill/>
          <a:ln w="9525">
            <a:noFill/>
            <a:miter lim="800000"/>
            <a:headEnd/>
            <a:tailEnd/>
          </a:ln>
        </p:spPr>
        <p:txBody>
          <a:bodyPr wrap="none" anchor="ctr"/>
          <a:lstStyle/>
          <a:p>
            <a:pPr algn="ctr"/>
            <a:r>
              <a:rPr lang="en-GB" sz="1400" b="1" dirty="0">
                <a:solidFill>
                  <a:schemeClr val="bg1">
                    <a:lumMod val="50000"/>
                  </a:schemeClr>
                </a:solidFill>
              </a:rPr>
              <a:t>MTC</a:t>
            </a:r>
          </a:p>
        </p:txBody>
      </p:sp>
      <p:sp>
        <p:nvSpPr>
          <p:cNvPr id="17" name="Rectangle 16"/>
          <p:cNvSpPr>
            <a:spLocks noChangeArrowheads="1"/>
          </p:cNvSpPr>
          <p:nvPr/>
        </p:nvSpPr>
        <p:spPr bwMode="auto">
          <a:xfrm>
            <a:off x="5715008" y="1714488"/>
            <a:ext cx="719137" cy="215900"/>
          </a:xfrm>
          <a:prstGeom prst="rect">
            <a:avLst/>
          </a:prstGeom>
          <a:noFill/>
          <a:ln w="9525">
            <a:noFill/>
            <a:miter lim="800000"/>
            <a:headEnd/>
            <a:tailEnd/>
          </a:ln>
        </p:spPr>
        <p:txBody>
          <a:bodyPr wrap="none" anchor="ctr"/>
          <a:lstStyle/>
          <a:p>
            <a:pPr algn="ctr"/>
            <a:r>
              <a:rPr lang="en-GB" sz="1400" b="1" dirty="0" smtClean="0">
                <a:solidFill>
                  <a:schemeClr val="bg1">
                    <a:lumMod val="50000"/>
                  </a:schemeClr>
                </a:solidFill>
              </a:rPr>
              <a:t>LLF</a:t>
            </a:r>
            <a:endParaRPr lang="en-GB" sz="1400" b="1" dirty="0">
              <a:solidFill>
                <a:schemeClr val="bg1">
                  <a:lumMod val="50000"/>
                </a:schemeClr>
              </a:solidFill>
            </a:endParaRPr>
          </a:p>
        </p:txBody>
      </p:sp>
      <p:sp>
        <p:nvSpPr>
          <p:cNvPr id="18" name="Line 17"/>
          <p:cNvSpPr>
            <a:spLocks noChangeShapeType="1"/>
          </p:cNvSpPr>
          <p:nvPr/>
        </p:nvSpPr>
        <p:spPr bwMode="auto">
          <a:xfrm flipH="1" flipV="1">
            <a:off x="2786048" y="1928802"/>
            <a:ext cx="357191" cy="285752"/>
          </a:xfrm>
          <a:prstGeom prst="line">
            <a:avLst/>
          </a:prstGeom>
          <a:noFill/>
          <a:ln w="9525">
            <a:solidFill>
              <a:schemeClr val="tx1"/>
            </a:solidFill>
            <a:round/>
            <a:headEnd/>
            <a:tailEnd type="triangle" w="med" len="med"/>
          </a:ln>
        </p:spPr>
        <p:txBody>
          <a:bodyPr/>
          <a:lstStyle/>
          <a:p>
            <a:endParaRPr lang="en-GB"/>
          </a:p>
        </p:txBody>
      </p:sp>
      <p:sp>
        <p:nvSpPr>
          <p:cNvPr id="19" name="Line 18"/>
          <p:cNvSpPr>
            <a:spLocks noChangeShapeType="1"/>
          </p:cNvSpPr>
          <p:nvPr/>
        </p:nvSpPr>
        <p:spPr bwMode="auto">
          <a:xfrm flipH="1" flipV="1">
            <a:off x="4143371" y="1928802"/>
            <a:ext cx="71438" cy="285752"/>
          </a:xfrm>
          <a:prstGeom prst="line">
            <a:avLst/>
          </a:prstGeom>
          <a:noFill/>
          <a:ln w="9525">
            <a:solidFill>
              <a:schemeClr val="tx1"/>
            </a:solidFill>
            <a:round/>
            <a:headEnd/>
            <a:tailEnd type="triangle" w="med" len="med"/>
          </a:ln>
        </p:spPr>
        <p:txBody>
          <a:bodyPr/>
          <a:lstStyle/>
          <a:p>
            <a:endParaRPr lang="en-GB"/>
          </a:p>
        </p:txBody>
      </p:sp>
      <p:sp>
        <p:nvSpPr>
          <p:cNvPr id="20" name="Line 19"/>
          <p:cNvSpPr>
            <a:spLocks noChangeShapeType="1"/>
          </p:cNvSpPr>
          <p:nvPr/>
        </p:nvSpPr>
        <p:spPr bwMode="auto">
          <a:xfrm flipV="1">
            <a:off x="5527656" y="1928802"/>
            <a:ext cx="330228" cy="290510"/>
          </a:xfrm>
          <a:prstGeom prst="line">
            <a:avLst/>
          </a:prstGeom>
          <a:noFill/>
          <a:ln w="9525">
            <a:solidFill>
              <a:schemeClr val="tx1"/>
            </a:solidFill>
            <a:round/>
            <a:headEnd/>
            <a:tailEnd type="triangle" w="med" len="med"/>
          </a:ln>
        </p:spPr>
        <p:txBody>
          <a:bodyPr/>
          <a:lstStyle/>
          <a:p>
            <a:endParaRPr lang="en-GB"/>
          </a:p>
        </p:txBody>
      </p:sp>
      <p:sp>
        <p:nvSpPr>
          <p:cNvPr id="21" name="Rectangle 20"/>
          <p:cNvSpPr>
            <a:spLocks noChangeArrowheads="1"/>
          </p:cNvSpPr>
          <p:nvPr/>
        </p:nvSpPr>
        <p:spPr bwMode="auto">
          <a:xfrm>
            <a:off x="2144694" y="3070224"/>
            <a:ext cx="719137" cy="215900"/>
          </a:xfrm>
          <a:prstGeom prst="rect">
            <a:avLst/>
          </a:prstGeom>
          <a:noFill/>
          <a:ln w="9525">
            <a:noFill/>
            <a:miter lim="800000"/>
            <a:headEnd/>
            <a:tailEnd/>
          </a:ln>
        </p:spPr>
        <p:txBody>
          <a:bodyPr wrap="none" anchor="ctr"/>
          <a:lstStyle/>
          <a:p>
            <a:pPr algn="ctr"/>
            <a:r>
              <a:rPr lang="en-GB" sz="1400" b="1" dirty="0">
                <a:solidFill>
                  <a:schemeClr val="bg1">
                    <a:lumMod val="50000"/>
                  </a:schemeClr>
                </a:solidFill>
              </a:rPr>
              <a:t>Distributer ID</a:t>
            </a:r>
          </a:p>
        </p:txBody>
      </p:sp>
      <p:sp>
        <p:nvSpPr>
          <p:cNvPr id="22" name="Rectangle 21"/>
          <p:cNvSpPr>
            <a:spLocks noChangeArrowheads="1"/>
          </p:cNvSpPr>
          <p:nvPr/>
        </p:nvSpPr>
        <p:spPr bwMode="auto">
          <a:xfrm>
            <a:off x="3924300" y="3070224"/>
            <a:ext cx="719138" cy="215900"/>
          </a:xfrm>
          <a:prstGeom prst="rect">
            <a:avLst/>
          </a:prstGeom>
          <a:noFill/>
          <a:ln w="9525">
            <a:noFill/>
            <a:miter lim="800000"/>
            <a:headEnd/>
            <a:tailEnd/>
          </a:ln>
        </p:spPr>
        <p:txBody>
          <a:bodyPr wrap="none" anchor="ctr"/>
          <a:lstStyle/>
          <a:p>
            <a:pPr algn="ctr"/>
            <a:r>
              <a:rPr lang="en-GB" sz="1400" b="1" dirty="0">
                <a:solidFill>
                  <a:schemeClr val="bg1">
                    <a:lumMod val="50000"/>
                  </a:schemeClr>
                </a:solidFill>
              </a:rPr>
              <a:t>Unique </a:t>
            </a:r>
            <a:r>
              <a:rPr lang="en-GB" sz="1400" b="1" dirty="0" smtClean="0">
                <a:solidFill>
                  <a:schemeClr val="bg1">
                    <a:lumMod val="50000"/>
                  </a:schemeClr>
                </a:solidFill>
              </a:rPr>
              <a:t>Ref Number</a:t>
            </a:r>
            <a:endParaRPr lang="en-GB" sz="1400" b="1" dirty="0">
              <a:solidFill>
                <a:schemeClr val="bg1">
                  <a:lumMod val="50000"/>
                </a:schemeClr>
              </a:solidFill>
            </a:endParaRPr>
          </a:p>
        </p:txBody>
      </p:sp>
      <p:sp>
        <p:nvSpPr>
          <p:cNvPr id="23" name="Rectangle 22"/>
          <p:cNvSpPr>
            <a:spLocks noChangeArrowheads="1"/>
          </p:cNvSpPr>
          <p:nvPr/>
        </p:nvSpPr>
        <p:spPr bwMode="auto">
          <a:xfrm>
            <a:off x="5710250" y="3070224"/>
            <a:ext cx="719138" cy="215900"/>
          </a:xfrm>
          <a:prstGeom prst="rect">
            <a:avLst/>
          </a:prstGeom>
          <a:noFill/>
          <a:ln w="9525">
            <a:noFill/>
            <a:miter lim="800000"/>
            <a:headEnd/>
            <a:tailEnd/>
          </a:ln>
        </p:spPr>
        <p:txBody>
          <a:bodyPr wrap="none" anchor="ctr"/>
          <a:lstStyle/>
          <a:p>
            <a:pPr algn="ctr"/>
            <a:r>
              <a:rPr lang="en-GB" sz="1400" b="1" dirty="0" smtClean="0">
                <a:solidFill>
                  <a:schemeClr val="bg1">
                    <a:lumMod val="50000"/>
                  </a:schemeClr>
                </a:solidFill>
              </a:rPr>
              <a:t>Check Digit</a:t>
            </a:r>
            <a:endParaRPr lang="en-GB" sz="1400" b="1" dirty="0">
              <a:solidFill>
                <a:schemeClr val="bg1">
                  <a:lumMod val="50000"/>
                </a:schemeClr>
              </a:solidFill>
            </a:endParaRPr>
          </a:p>
        </p:txBody>
      </p:sp>
      <p:sp>
        <p:nvSpPr>
          <p:cNvPr id="24" name="Line 23"/>
          <p:cNvSpPr>
            <a:spLocks noChangeShapeType="1"/>
          </p:cNvSpPr>
          <p:nvPr/>
        </p:nvSpPr>
        <p:spPr bwMode="auto">
          <a:xfrm>
            <a:off x="4230670" y="2795575"/>
            <a:ext cx="55578" cy="204797"/>
          </a:xfrm>
          <a:prstGeom prst="line">
            <a:avLst/>
          </a:prstGeom>
          <a:noFill/>
          <a:ln w="9525">
            <a:solidFill>
              <a:schemeClr val="tx1"/>
            </a:solidFill>
            <a:round/>
            <a:headEnd/>
            <a:tailEnd type="triangle" w="med" len="med"/>
          </a:ln>
        </p:spPr>
        <p:txBody>
          <a:bodyPr/>
          <a:lstStyle/>
          <a:p>
            <a:endParaRPr lang="en-GB"/>
          </a:p>
        </p:txBody>
      </p:sp>
      <p:sp>
        <p:nvSpPr>
          <p:cNvPr id="25" name="Line 24"/>
          <p:cNvSpPr>
            <a:spLocks noChangeShapeType="1"/>
          </p:cNvSpPr>
          <p:nvPr/>
        </p:nvSpPr>
        <p:spPr bwMode="auto">
          <a:xfrm flipH="1">
            <a:off x="2647931" y="2795575"/>
            <a:ext cx="431800" cy="215900"/>
          </a:xfrm>
          <a:prstGeom prst="line">
            <a:avLst/>
          </a:prstGeom>
          <a:noFill/>
          <a:ln w="9525">
            <a:solidFill>
              <a:schemeClr val="tx1"/>
            </a:solidFill>
            <a:round/>
            <a:headEnd/>
            <a:tailEnd type="triangle" w="med" len="med"/>
          </a:ln>
        </p:spPr>
        <p:txBody>
          <a:bodyPr/>
          <a:lstStyle/>
          <a:p>
            <a:endParaRPr lang="en-GB"/>
          </a:p>
        </p:txBody>
      </p:sp>
      <p:sp>
        <p:nvSpPr>
          <p:cNvPr id="26" name="Line 25"/>
          <p:cNvSpPr>
            <a:spLocks noChangeShapeType="1"/>
          </p:cNvSpPr>
          <p:nvPr/>
        </p:nvSpPr>
        <p:spPr bwMode="auto">
          <a:xfrm>
            <a:off x="5495935" y="2795575"/>
            <a:ext cx="361949" cy="204797"/>
          </a:xfrm>
          <a:prstGeom prst="line">
            <a:avLst/>
          </a:prstGeom>
          <a:noFill/>
          <a:ln w="9525">
            <a:solidFill>
              <a:schemeClr val="tx1"/>
            </a:solidFill>
            <a:round/>
            <a:headEnd/>
            <a:tailEnd type="triangle" w="med" len="med"/>
          </a:ln>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Rectangle 2"/>
          <p:cNvSpPr txBox="1">
            <a:spLocks noChangeArrowheads="1"/>
          </p:cNvSpPr>
          <p:nvPr/>
        </p:nvSpPr>
        <p:spPr>
          <a:xfrm>
            <a:off x="214282" y="1000108"/>
            <a:ext cx="8643998" cy="714356"/>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smtClean="0">
                <a:ln>
                  <a:noFill/>
                </a:ln>
                <a:solidFill>
                  <a:schemeClr val="bg1">
                    <a:lumMod val="50000"/>
                  </a:schemeClr>
                </a:solidFill>
                <a:effectLst>
                  <a:outerShdw blurRad="31750" dist="25400" dir="5400000" algn="tl" rotWithShape="0">
                    <a:srgbClr val="000000">
                      <a:alpha val="25000"/>
                    </a:srgbClr>
                  </a:outerShdw>
                </a:effectLst>
                <a:uLnTx/>
                <a:uFillTx/>
                <a:latin typeface="Calibri" pitchFamily="34" charset="0"/>
                <a:ea typeface="+mj-ea"/>
                <a:cs typeface="Lucida Sans Unicode" pitchFamily="34" charset="0"/>
              </a:rPr>
              <a:t>Meter Point Administration Number (MPAN)</a:t>
            </a:r>
          </a:p>
        </p:txBody>
      </p:sp>
      <p:sp>
        <p:nvSpPr>
          <p:cNvPr id="5" name="Rectangle 3"/>
          <p:cNvSpPr txBox="1">
            <a:spLocks noChangeArrowheads="1"/>
          </p:cNvSpPr>
          <p:nvPr/>
        </p:nvSpPr>
        <p:spPr>
          <a:xfrm>
            <a:off x="571472" y="1831995"/>
            <a:ext cx="8001056" cy="4240211"/>
          </a:xfrm>
          <a:prstGeom prst="rect">
            <a:avLst/>
          </a:prstGeom>
        </p:spPr>
        <p:txBody>
          <a:bodyPr>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1"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MTC </a:t>
            </a: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or ‘Meter </a:t>
            </a:r>
            <a:r>
              <a:rPr kumimoji="0" lang="en-GB" sz="2000" b="0" i="0" u="none" strike="noStrike" kern="1200" cap="none" spc="0" normalizeH="0" baseline="0" noProof="0" dirty="0" err="1" smtClean="0">
                <a:ln>
                  <a:noFill/>
                </a:ln>
                <a:solidFill>
                  <a:schemeClr val="bg1">
                    <a:lumMod val="50000"/>
                  </a:schemeClr>
                </a:solidFill>
                <a:effectLst/>
                <a:uLnTx/>
                <a:uFillTx/>
                <a:latin typeface="Calibri" pitchFamily="34" charset="0"/>
                <a:ea typeface="+mn-ea"/>
                <a:cs typeface="Lucida Sans Unicode" pitchFamily="34" charset="0"/>
              </a:rPr>
              <a:t>Timeswitch</a:t>
            </a: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 Code’ identifies how many sets of readings on the meter, i.e. which tariff to price</a:t>
            </a:r>
          </a:p>
          <a:p>
            <a:pPr marL="365760" marR="0" lvl="0" indent="-256032" algn="l" defTabSz="914400" rtl="0" eaLnBrk="1" fontAlgn="auto" latinLnBrk="0" hangingPunct="1">
              <a:lnSpc>
                <a:spcPct val="100000"/>
              </a:lnSpc>
              <a:spcBef>
                <a:spcPts val="400"/>
              </a:spcBef>
              <a:spcAft>
                <a:spcPts val="0"/>
              </a:spcAft>
              <a:buClr>
                <a:schemeClr val="accent1"/>
              </a:buClr>
              <a:buSzPct val="68000"/>
              <a:buFontTx/>
              <a:buNone/>
              <a:tabLst/>
              <a:defRPr/>
            </a:pPr>
            <a:endParaRPr kumimoji="0" lang="en-GB" sz="800" b="1"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1"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LLF </a:t>
            </a: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or ‘Line Loss Factor’ oversees the cost that the distributer will charge the supplier for using their cables and network.  This is also used to confirm LV (Low Voltage) and HV (High Voltage)</a:t>
            </a:r>
          </a:p>
          <a:p>
            <a:pPr marL="365760" marR="0" lvl="0" indent="-256032" algn="l" defTabSz="914400" rtl="0" eaLnBrk="1" fontAlgn="auto" latinLnBrk="0" hangingPunct="1">
              <a:lnSpc>
                <a:spcPct val="100000"/>
              </a:lnSpc>
              <a:spcBef>
                <a:spcPts val="400"/>
              </a:spcBef>
              <a:spcAft>
                <a:spcPts val="0"/>
              </a:spcAft>
              <a:buClr>
                <a:schemeClr val="accent1"/>
              </a:buClr>
              <a:buSzPct val="68000"/>
              <a:buFontTx/>
              <a:buNone/>
              <a:tabLst/>
              <a:defRPr/>
            </a:pPr>
            <a:endParaRPr kumimoji="0" lang="en-GB" sz="800" b="1"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1"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Distributer ID </a:t>
            </a: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identifies the host region responsible for wiring and measurement of electricity</a:t>
            </a:r>
          </a:p>
          <a:p>
            <a:pPr marL="365760" marR="0" lvl="0" indent="-256032" algn="l" defTabSz="914400" rtl="0" eaLnBrk="1" fontAlgn="auto" latinLnBrk="0" hangingPunct="1">
              <a:lnSpc>
                <a:spcPct val="100000"/>
              </a:lnSpc>
              <a:spcBef>
                <a:spcPts val="400"/>
              </a:spcBef>
              <a:spcAft>
                <a:spcPts val="0"/>
              </a:spcAft>
              <a:buClr>
                <a:schemeClr val="accent1"/>
              </a:buClr>
              <a:buSzPct val="68000"/>
              <a:buFontTx/>
              <a:buNone/>
              <a:tabLst/>
              <a:defRPr/>
            </a:pPr>
            <a:endParaRPr kumimoji="0" lang="en-GB" sz="800" b="1"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1"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Unique Ref Number </a:t>
            </a: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is a unique identifier code to the Meter and supply address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Tx/>
              <a:buNone/>
              <a:tabLst/>
              <a:defRPr/>
            </a:pPr>
            <a:endParaRPr kumimoji="0" lang="en-GB" sz="800" b="1"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pitchFamily="2" charset="2"/>
              <a:buChar char="q"/>
              <a:tabLst/>
              <a:defRPr/>
            </a:pPr>
            <a:r>
              <a:rPr kumimoji="0" lang="en-GB" sz="2000" b="1"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Check Digit </a:t>
            </a:r>
            <a:r>
              <a:rPr kumimoji="0" lang="en-GB" sz="2000" b="0" i="0" u="none" strike="noStrike" kern="1200" cap="none" spc="0" normalizeH="0" baseline="0" noProof="0" dirty="0" smtClean="0">
                <a:ln>
                  <a:noFill/>
                </a:ln>
                <a:solidFill>
                  <a:schemeClr val="bg1">
                    <a:lumMod val="50000"/>
                  </a:schemeClr>
                </a:solidFill>
                <a:effectLst/>
                <a:uLnTx/>
                <a:uFillTx/>
                <a:latin typeface="Calibri" pitchFamily="34" charset="0"/>
                <a:ea typeface="+mn-ea"/>
                <a:cs typeface="Lucida Sans Unicode" pitchFamily="34" charset="0"/>
              </a:rPr>
              <a:t>is simply a Security Code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p:cNvSpPr>
            <a:spLocks noGrp="1"/>
          </p:cNvSpPr>
          <p:nvPr>
            <p:ph type="ftr" sz="quarter" idx="11"/>
          </p:nvPr>
        </p:nvSpPr>
        <p:spPr>
          <a:xfrm>
            <a:off x="5134004" y="6410848"/>
            <a:ext cx="3581400" cy="365760"/>
          </a:xfrm>
        </p:spPr>
        <p:txBody>
          <a:bodyPr/>
          <a:lstStyle/>
          <a:p>
            <a:pPr>
              <a:defRPr/>
            </a:pPr>
            <a:r>
              <a:rPr lang="en-GB" dirty="0" smtClean="0"/>
              <a:t>Confidential</a:t>
            </a:r>
            <a:endParaRPr lang="en-GB" dirty="0"/>
          </a:p>
        </p:txBody>
      </p:sp>
      <p:pic>
        <p:nvPicPr>
          <p:cNvPr id="3" name="Picture 3"/>
          <p:cNvPicPr>
            <a:picLocks noChangeAspect="1" noChangeArrowheads="1"/>
          </p:cNvPicPr>
          <p:nvPr/>
        </p:nvPicPr>
        <p:blipFill>
          <a:blip r:embed="rId2" cstate="print"/>
          <a:srcRect/>
          <a:stretch>
            <a:fillRect/>
          </a:stretch>
        </p:blipFill>
        <p:spPr bwMode="auto">
          <a:xfrm>
            <a:off x="323829" y="214290"/>
            <a:ext cx="1247775" cy="752475"/>
          </a:xfrm>
          <a:prstGeom prst="rect">
            <a:avLst/>
          </a:prstGeom>
          <a:noFill/>
          <a:ln w="9525">
            <a:noFill/>
            <a:miter lim="800000"/>
            <a:headEnd/>
            <a:tailEnd/>
          </a:ln>
        </p:spPr>
      </p:pic>
      <p:sp>
        <p:nvSpPr>
          <p:cNvPr id="4" name="Rectangle 4"/>
          <p:cNvSpPr>
            <a:spLocks noChangeArrowheads="1"/>
          </p:cNvSpPr>
          <p:nvPr/>
        </p:nvSpPr>
        <p:spPr bwMode="auto">
          <a:xfrm>
            <a:off x="714348" y="1857364"/>
            <a:ext cx="7786742" cy="4708981"/>
          </a:xfrm>
          <a:prstGeom prst="rect">
            <a:avLst/>
          </a:prstGeom>
          <a:noFill/>
          <a:ln w="9525">
            <a:noFill/>
            <a:miter lim="800000"/>
            <a:headEnd/>
            <a:tailEnd/>
          </a:ln>
        </p:spPr>
        <p:txBody>
          <a:bodyPr wrap="square" anchor="ctr">
            <a:spAutoFit/>
          </a:bodyPr>
          <a:lstStyle/>
          <a:p>
            <a:r>
              <a:rPr lang="en-GB" sz="2000" dirty="0" smtClean="0">
                <a:solidFill>
                  <a:schemeClr val="bg1">
                    <a:lumMod val="50000"/>
                  </a:schemeClr>
                </a:solidFill>
                <a:latin typeface="Calibri" pitchFamily="34" charset="0"/>
              </a:rPr>
              <a:t>Business </a:t>
            </a:r>
            <a:r>
              <a:rPr lang="en-GB" sz="2000" dirty="0">
                <a:solidFill>
                  <a:schemeClr val="bg1">
                    <a:lumMod val="50000"/>
                  </a:schemeClr>
                </a:solidFill>
                <a:latin typeface="Calibri" pitchFamily="34" charset="0"/>
              </a:rPr>
              <a:t>customers will be charged under one of the following tariffs, dictated by their supply number profile and MTC:</a:t>
            </a:r>
          </a:p>
          <a:p>
            <a:endParaRPr lang="en-GB" sz="2000" b="1" dirty="0">
              <a:solidFill>
                <a:schemeClr val="bg1">
                  <a:lumMod val="50000"/>
                </a:schemeClr>
              </a:solidFill>
              <a:latin typeface="Calibri" pitchFamily="34" charset="0"/>
            </a:endParaRPr>
          </a:p>
          <a:p>
            <a:r>
              <a:rPr lang="en-GB" sz="2000" b="1" dirty="0" smtClean="0">
                <a:solidFill>
                  <a:schemeClr val="bg1">
                    <a:lumMod val="50000"/>
                  </a:schemeClr>
                </a:solidFill>
                <a:latin typeface="Calibri" pitchFamily="34" charset="0"/>
              </a:rPr>
              <a:t>	Base </a:t>
            </a:r>
            <a:r>
              <a:rPr lang="en-GB" sz="2000" b="1" dirty="0">
                <a:solidFill>
                  <a:schemeClr val="bg1">
                    <a:lumMod val="50000"/>
                  </a:schemeClr>
                </a:solidFill>
                <a:latin typeface="Calibri" pitchFamily="34" charset="0"/>
              </a:rPr>
              <a:t>Rate:	</a:t>
            </a:r>
            <a:r>
              <a:rPr lang="en-GB" sz="2000" dirty="0">
                <a:solidFill>
                  <a:schemeClr val="bg1">
                    <a:lumMod val="50000"/>
                  </a:schemeClr>
                </a:solidFill>
                <a:latin typeface="Calibri" pitchFamily="34" charset="0"/>
              </a:rPr>
              <a:t>One unit rate for all units</a:t>
            </a:r>
          </a:p>
          <a:p>
            <a:endParaRPr lang="en-GB" sz="2000" b="1" dirty="0">
              <a:solidFill>
                <a:schemeClr val="bg1">
                  <a:lumMod val="50000"/>
                </a:schemeClr>
              </a:solidFill>
              <a:latin typeface="Calibri" pitchFamily="34" charset="0"/>
            </a:endParaRPr>
          </a:p>
          <a:p>
            <a:r>
              <a:rPr lang="en-GB" sz="2000" b="1" dirty="0" smtClean="0">
                <a:solidFill>
                  <a:schemeClr val="bg1">
                    <a:lumMod val="50000"/>
                  </a:schemeClr>
                </a:solidFill>
                <a:latin typeface="Calibri" pitchFamily="34" charset="0"/>
              </a:rPr>
              <a:t>	Night </a:t>
            </a:r>
            <a:r>
              <a:rPr lang="en-GB" sz="2000" b="1" dirty="0">
                <a:solidFill>
                  <a:schemeClr val="bg1">
                    <a:lumMod val="50000"/>
                  </a:schemeClr>
                </a:solidFill>
                <a:latin typeface="Calibri" pitchFamily="34" charset="0"/>
              </a:rPr>
              <a:t>Saver:	</a:t>
            </a:r>
            <a:r>
              <a:rPr lang="en-GB" sz="2000" dirty="0">
                <a:solidFill>
                  <a:schemeClr val="bg1">
                    <a:lumMod val="50000"/>
                  </a:schemeClr>
                </a:solidFill>
                <a:latin typeface="Calibri" pitchFamily="34" charset="0"/>
              </a:rPr>
              <a:t>Day Units</a:t>
            </a:r>
          </a:p>
          <a:p>
            <a:r>
              <a:rPr lang="en-GB" sz="2000" dirty="0">
                <a:solidFill>
                  <a:schemeClr val="bg1">
                    <a:lumMod val="50000"/>
                  </a:schemeClr>
                </a:solidFill>
                <a:latin typeface="Calibri" pitchFamily="34" charset="0"/>
              </a:rPr>
              <a:t>		</a:t>
            </a:r>
            <a:r>
              <a:rPr lang="en-GB" sz="2000" dirty="0" smtClean="0">
                <a:solidFill>
                  <a:schemeClr val="bg1">
                    <a:lumMod val="50000"/>
                  </a:schemeClr>
                </a:solidFill>
                <a:latin typeface="Calibri" pitchFamily="34" charset="0"/>
              </a:rPr>
              <a:t>	Night </a:t>
            </a:r>
            <a:r>
              <a:rPr lang="en-GB" sz="2000" dirty="0">
                <a:solidFill>
                  <a:schemeClr val="bg1">
                    <a:lumMod val="50000"/>
                  </a:schemeClr>
                </a:solidFill>
                <a:latin typeface="Calibri" pitchFamily="34" charset="0"/>
              </a:rPr>
              <a:t>Units</a:t>
            </a:r>
          </a:p>
          <a:p>
            <a:endParaRPr lang="en-GB" sz="2000" b="1" dirty="0">
              <a:solidFill>
                <a:schemeClr val="bg1">
                  <a:lumMod val="50000"/>
                </a:schemeClr>
              </a:solidFill>
              <a:latin typeface="Calibri" pitchFamily="34" charset="0"/>
            </a:endParaRPr>
          </a:p>
          <a:p>
            <a:r>
              <a:rPr lang="en-GB" sz="2000" b="1" dirty="0" smtClean="0">
                <a:solidFill>
                  <a:schemeClr val="bg1">
                    <a:lumMod val="50000"/>
                  </a:schemeClr>
                </a:solidFill>
                <a:latin typeface="Calibri" pitchFamily="34" charset="0"/>
              </a:rPr>
              <a:t>	2 </a:t>
            </a:r>
            <a:r>
              <a:rPr lang="en-GB" sz="2000" b="1" dirty="0">
                <a:solidFill>
                  <a:schemeClr val="bg1">
                    <a:lumMod val="50000"/>
                  </a:schemeClr>
                </a:solidFill>
                <a:latin typeface="Calibri" pitchFamily="34" charset="0"/>
              </a:rPr>
              <a:t>Tier:		</a:t>
            </a:r>
            <a:r>
              <a:rPr lang="en-GB" sz="2000" dirty="0">
                <a:solidFill>
                  <a:schemeClr val="bg1">
                    <a:lumMod val="50000"/>
                  </a:schemeClr>
                </a:solidFill>
                <a:latin typeface="Calibri" pitchFamily="34" charset="0"/>
              </a:rPr>
              <a:t>Day Units</a:t>
            </a:r>
          </a:p>
          <a:p>
            <a:r>
              <a:rPr lang="en-GB" sz="2000" dirty="0">
                <a:solidFill>
                  <a:schemeClr val="bg1">
                    <a:lumMod val="50000"/>
                  </a:schemeClr>
                </a:solidFill>
                <a:latin typeface="Calibri" pitchFamily="34" charset="0"/>
              </a:rPr>
              <a:t>		</a:t>
            </a:r>
            <a:r>
              <a:rPr lang="en-GB" sz="2000" dirty="0" smtClean="0">
                <a:solidFill>
                  <a:schemeClr val="bg1">
                    <a:lumMod val="50000"/>
                  </a:schemeClr>
                </a:solidFill>
                <a:latin typeface="Calibri" pitchFamily="34" charset="0"/>
              </a:rPr>
              <a:t>	Evening</a:t>
            </a:r>
            <a:r>
              <a:rPr lang="en-GB" sz="2000" dirty="0">
                <a:solidFill>
                  <a:schemeClr val="bg1">
                    <a:lumMod val="50000"/>
                  </a:schemeClr>
                </a:solidFill>
                <a:latin typeface="Calibri" pitchFamily="34" charset="0"/>
              </a:rPr>
              <a:t>/ Weekend/ Night units</a:t>
            </a:r>
          </a:p>
          <a:p>
            <a:endParaRPr lang="en-GB" sz="2000" b="1" dirty="0">
              <a:solidFill>
                <a:schemeClr val="bg1">
                  <a:lumMod val="50000"/>
                </a:schemeClr>
              </a:solidFill>
              <a:latin typeface="Calibri" pitchFamily="34" charset="0"/>
            </a:endParaRPr>
          </a:p>
          <a:p>
            <a:r>
              <a:rPr lang="en-GB" sz="2000" b="1" dirty="0" smtClean="0">
                <a:solidFill>
                  <a:schemeClr val="bg1">
                    <a:lumMod val="50000"/>
                  </a:schemeClr>
                </a:solidFill>
                <a:latin typeface="Calibri" pitchFamily="34" charset="0"/>
              </a:rPr>
              <a:t>	3 </a:t>
            </a:r>
            <a:r>
              <a:rPr lang="en-GB" sz="2000" b="1" dirty="0">
                <a:solidFill>
                  <a:schemeClr val="bg1">
                    <a:lumMod val="50000"/>
                  </a:schemeClr>
                </a:solidFill>
                <a:latin typeface="Calibri" pitchFamily="34" charset="0"/>
              </a:rPr>
              <a:t>Tier:		</a:t>
            </a:r>
            <a:r>
              <a:rPr lang="en-GB" sz="2000" dirty="0">
                <a:solidFill>
                  <a:schemeClr val="bg1">
                    <a:lumMod val="50000"/>
                  </a:schemeClr>
                </a:solidFill>
                <a:latin typeface="Calibri" pitchFamily="34" charset="0"/>
              </a:rPr>
              <a:t>Day Units</a:t>
            </a:r>
          </a:p>
          <a:p>
            <a:r>
              <a:rPr lang="en-GB" sz="2000" dirty="0">
                <a:solidFill>
                  <a:schemeClr val="bg1">
                    <a:lumMod val="50000"/>
                  </a:schemeClr>
                </a:solidFill>
                <a:latin typeface="Calibri" pitchFamily="34" charset="0"/>
              </a:rPr>
              <a:t>		</a:t>
            </a:r>
            <a:r>
              <a:rPr lang="en-GB" sz="2000" dirty="0" smtClean="0">
                <a:solidFill>
                  <a:schemeClr val="bg1">
                    <a:lumMod val="50000"/>
                  </a:schemeClr>
                </a:solidFill>
                <a:latin typeface="Calibri" pitchFamily="34" charset="0"/>
              </a:rPr>
              <a:t>	Night </a:t>
            </a:r>
            <a:r>
              <a:rPr lang="en-GB" sz="2000" dirty="0">
                <a:solidFill>
                  <a:schemeClr val="bg1">
                    <a:lumMod val="50000"/>
                  </a:schemeClr>
                </a:solidFill>
                <a:latin typeface="Calibri" pitchFamily="34" charset="0"/>
              </a:rPr>
              <a:t>Units</a:t>
            </a:r>
          </a:p>
          <a:p>
            <a:r>
              <a:rPr lang="en-GB" sz="2000" dirty="0">
                <a:solidFill>
                  <a:schemeClr val="bg1">
                    <a:lumMod val="50000"/>
                  </a:schemeClr>
                </a:solidFill>
                <a:latin typeface="Calibri" pitchFamily="34" charset="0"/>
              </a:rPr>
              <a:t>		</a:t>
            </a:r>
            <a:r>
              <a:rPr lang="en-GB" sz="2000" dirty="0" smtClean="0">
                <a:solidFill>
                  <a:schemeClr val="bg1">
                    <a:lumMod val="50000"/>
                  </a:schemeClr>
                </a:solidFill>
                <a:latin typeface="Calibri" pitchFamily="34" charset="0"/>
              </a:rPr>
              <a:t>	Evening</a:t>
            </a:r>
            <a:r>
              <a:rPr lang="en-GB" sz="2000" dirty="0">
                <a:solidFill>
                  <a:schemeClr val="bg1">
                    <a:lumMod val="50000"/>
                  </a:schemeClr>
                </a:solidFill>
                <a:latin typeface="Calibri" pitchFamily="34" charset="0"/>
              </a:rPr>
              <a:t>/ Weekend units</a:t>
            </a:r>
          </a:p>
          <a:p>
            <a:endParaRPr lang="en-GB" sz="2000" b="1" dirty="0">
              <a:latin typeface="Calibri" pitchFamily="34" charset="0"/>
            </a:endParaRPr>
          </a:p>
        </p:txBody>
      </p:sp>
      <p:sp>
        <p:nvSpPr>
          <p:cNvPr id="5" name="TextBox 4"/>
          <p:cNvSpPr txBox="1"/>
          <p:nvPr/>
        </p:nvSpPr>
        <p:spPr>
          <a:xfrm>
            <a:off x="1357290" y="1071546"/>
            <a:ext cx="6786610" cy="646331"/>
          </a:xfrm>
          <a:prstGeom prst="rect">
            <a:avLst/>
          </a:prstGeom>
          <a:noFill/>
        </p:spPr>
        <p:txBody>
          <a:bodyPr wrap="square" rtlCol="0">
            <a:spAutoFit/>
          </a:bodyPr>
          <a:lstStyle/>
          <a:p>
            <a:pPr algn="ctr"/>
            <a:r>
              <a:rPr lang="en-GB" sz="3600" b="1" dirty="0" smtClean="0">
                <a:solidFill>
                  <a:schemeClr val="bg1">
                    <a:lumMod val="50000"/>
                  </a:schemeClr>
                </a:solidFill>
                <a:effectLst>
                  <a:outerShdw blurRad="38100" dist="38100" dir="2700000" algn="tl">
                    <a:srgbClr val="000000">
                      <a:alpha val="43137"/>
                    </a:srgbClr>
                  </a:outerShdw>
                </a:effectLst>
                <a:latin typeface="Calibri" pitchFamily="34" charset="0"/>
              </a:rPr>
              <a:t>Meter Timeswitch Code </a:t>
            </a:r>
            <a:endParaRPr lang="en-GB" sz="3600" b="1" dirty="0">
              <a:solidFill>
                <a:schemeClr val="bg1">
                  <a:lumMod val="50000"/>
                </a:schemeClr>
              </a:solidFill>
              <a:effectLst>
                <a:outerShdw blurRad="38100" dist="38100" dir="2700000" algn="tl">
                  <a:srgbClr val="000000">
                    <a:alpha val="43137"/>
                  </a:srgbClr>
                </a:outerShdw>
              </a:effectLst>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1233</TotalTime>
  <Words>1312</Words>
  <Application>Microsoft Office PowerPoint</Application>
  <PresentationFormat>On-screen Show (4:3)</PresentationFormat>
  <Paragraphs>182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EUMAX INTRODUCTION</dc:title>
  <dc:creator>Brad</dc:creator>
  <cp:lastModifiedBy>Jigsaw User B</cp:lastModifiedBy>
  <cp:revision>128</cp:revision>
  <dcterms:created xsi:type="dcterms:W3CDTF">2009-11-23T16:03:59Z</dcterms:created>
  <dcterms:modified xsi:type="dcterms:W3CDTF">2013-09-05T09:23:28Z</dcterms:modified>
</cp:coreProperties>
</file>